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6"/>
  </p:notesMasterIdLst>
  <p:sldIdLst>
    <p:sldId id="256" r:id="rId4"/>
    <p:sldId id="258" r:id="rId5"/>
    <p:sldId id="259" r:id="rId6"/>
    <p:sldId id="2147470746" r:id="rId7"/>
    <p:sldId id="2147470810" r:id="rId8"/>
    <p:sldId id="2147470811" r:id="rId9"/>
    <p:sldId id="2147470796" r:id="rId10"/>
    <p:sldId id="2147470827" r:id="rId11"/>
    <p:sldId id="2147470812" r:id="rId12"/>
    <p:sldId id="2147470813" r:id="rId13"/>
    <p:sldId id="2147470814" r:id="rId14"/>
    <p:sldId id="2147470816" r:id="rId15"/>
    <p:sldId id="2147470817" r:id="rId16"/>
    <p:sldId id="2147470818" r:id="rId17"/>
    <p:sldId id="2147470819" r:id="rId18"/>
    <p:sldId id="2147470820" r:id="rId19"/>
    <p:sldId id="2147470798" r:id="rId20"/>
    <p:sldId id="2147470822" r:id="rId21"/>
    <p:sldId id="2147470823" r:id="rId22"/>
    <p:sldId id="2147470824" r:id="rId23"/>
    <p:sldId id="2147470799" r:id="rId24"/>
    <p:sldId id="21474708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BE604-01CD-F478-39BB-A5EEB503305F}" name="ABL" initials="REV" userId="ABL" providerId="None"/>
  <p188:author id="{CB53DC3D-2CC9-6C7E-6C6B-3A4593C775FD}" name="Erin Wynands" initials="EW" userId="25424e225b87dd95" providerId="Windows Live"/>
  <p188:author id="{0A5F38A7-8B54-C2D0-5CCB-74355626614B}" name="Laura Zehr" initials="LZ" userId="94c3d19e82cad8ea" providerId="Windows Live"/>
  <p188:author id="{AE2475D4-8522-DB5E-AAD7-3798B6B588AD}" name="Lisa McClintock" initials="LM" userId="S::lisa.mcclintock@dairy.org::76cba950-1504-44d9-8cde-bff905d959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CE4"/>
    <a:srgbClr val="738AC3"/>
    <a:srgbClr val="A1B0D7"/>
    <a:srgbClr val="5E78BA"/>
    <a:srgbClr val="FFFFFF"/>
    <a:srgbClr val="4A66AC"/>
    <a:srgbClr val="1523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B28C22-1B6D-4554-8553-A617658ED505}" v="2" dt="2024-11-07T16:11:21.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4" autoAdjust="0"/>
    <p:restoredTop sz="88435" autoAdjust="0"/>
  </p:normalViewPr>
  <p:slideViewPr>
    <p:cSldViewPr snapToGrid="0">
      <p:cViewPr varScale="1">
        <p:scale>
          <a:sx n="94" d="100"/>
          <a:sy n="94" d="100"/>
        </p:scale>
        <p:origin x="1158" y="84"/>
      </p:cViewPr>
      <p:guideLst/>
    </p:cSldViewPr>
  </p:slideViewPr>
  <p:outlineViewPr>
    <p:cViewPr>
      <p:scale>
        <a:sx n="33" d="100"/>
        <a:sy n="33" d="100"/>
      </p:scale>
      <p:origin x="0" y="-2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cClintock" userId="76cba950-1504-44d9-8cde-bff905d959e5" providerId="ADAL" clId="{77B28C22-1B6D-4554-8553-A617658ED505}"/>
    <pc:docChg chg="custSel modSld">
      <pc:chgData name="Lisa McClintock" userId="76cba950-1504-44d9-8cde-bff905d959e5" providerId="ADAL" clId="{77B28C22-1B6D-4554-8553-A617658ED505}" dt="2024-11-07T16:11:30.268" v="18" actId="27636"/>
      <pc:docMkLst>
        <pc:docMk/>
      </pc:docMkLst>
      <pc:sldChg chg="delSp mod">
        <pc:chgData name="Lisa McClintock" userId="76cba950-1504-44d9-8cde-bff905d959e5" providerId="ADAL" clId="{77B28C22-1B6D-4554-8553-A617658ED505}" dt="2024-11-07T16:08:29.828" v="0" actId="478"/>
        <pc:sldMkLst>
          <pc:docMk/>
          <pc:sldMk cId="3803240277" sldId="256"/>
        </pc:sldMkLst>
        <pc:spChg chg="del">
          <ac:chgData name="Lisa McClintock" userId="76cba950-1504-44d9-8cde-bff905d959e5" providerId="ADAL" clId="{77B28C22-1B6D-4554-8553-A617658ED505}" dt="2024-11-07T16:08:29.828" v="0" actId="478"/>
          <ac:spMkLst>
            <pc:docMk/>
            <pc:sldMk cId="3803240277" sldId="256"/>
            <ac:spMk id="3" creationId="{B8CC72AC-8597-1ABC-B67C-B7E28DC6BC0B}"/>
          </ac:spMkLst>
        </pc:spChg>
      </pc:sldChg>
      <pc:sldChg chg="delSp mod">
        <pc:chgData name="Lisa McClintock" userId="76cba950-1504-44d9-8cde-bff905d959e5" providerId="ADAL" clId="{77B28C22-1B6D-4554-8553-A617658ED505}" dt="2024-11-07T16:08:37.982" v="1" actId="478"/>
        <pc:sldMkLst>
          <pc:docMk/>
          <pc:sldMk cId="1646433906" sldId="2147470746"/>
        </pc:sldMkLst>
        <pc:spChg chg="del">
          <ac:chgData name="Lisa McClintock" userId="76cba950-1504-44d9-8cde-bff905d959e5" providerId="ADAL" clId="{77B28C22-1B6D-4554-8553-A617658ED505}" dt="2024-11-07T16:08:37.982" v="1" actId="478"/>
          <ac:spMkLst>
            <pc:docMk/>
            <pc:sldMk cId="1646433906" sldId="2147470746"/>
            <ac:spMk id="5" creationId="{3C939D39-4239-E8C8-A449-819C844C45E1}"/>
          </ac:spMkLst>
        </pc:spChg>
      </pc:sldChg>
      <pc:sldChg chg="delSp modSp mod">
        <pc:chgData name="Lisa McClintock" userId="76cba950-1504-44d9-8cde-bff905d959e5" providerId="ADAL" clId="{77B28C22-1B6D-4554-8553-A617658ED505}" dt="2024-11-07T16:08:44.558" v="4" actId="478"/>
        <pc:sldMkLst>
          <pc:docMk/>
          <pc:sldMk cId="2307661941" sldId="2147470796"/>
        </pc:sldMkLst>
        <pc:spChg chg="del mod">
          <ac:chgData name="Lisa McClintock" userId="76cba950-1504-44d9-8cde-bff905d959e5" providerId="ADAL" clId="{77B28C22-1B6D-4554-8553-A617658ED505}" dt="2024-11-07T16:08:44.558" v="4" actId="478"/>
          <ac:spMkLst>
            <pc:docMk/>
            <pc:sldMk cId="2307661941" sldId="2147470796"/>
            <ac:spMk id="3" creationId="{89F897A6-0F84-8726-6D9F-D45CEDF7DFC7}"/>
          </ac:spMkLst>
        </pc:spChg>
      </pc:sldChg>
      <pc:sldChg chg="delSp mod">
        <pc:chgData name="Lisa McClintock" userId="76cba950-1504-44d9-8cde-bff905d959e5" providerId="ADAL" clId="{77B28C22-1B6D-4554-8553-A617658ED505}" dt="2024-11-07T16:10:24.365" v="12" actId="478"/>
        <pc:sldMkLst>
          <pc:docMk/>
          <pc:sldMk cId="2545985131" sldId="2147470798"/>
        </pc:sldMkLst>
        <pc:spChg chg="del">
          <ac:chgData name="Lisa McClintock" userId="76cba950-1504-44d9-8cde-bff905d959e5" providerId="ADAL" clId="{77B28C22-1B6D-4554-8553-A617658ED505}" dt="2024-11-07T16:10:24.365" v="12" actId="478"/>
          <ac:spMkLst>
            <pc:docMk/>
            <pc:sldMk cId="2545985131" sldId="2147470798"/>
            <ac:spMk id="3" creationId="{B9D7A06B-8005-A2B0-88F2-0D798CCF08F4}"/>
          </ac:spMkLst>
        </pc:spChg>
      </pc:sldChg>
      <pc:sldChg chg="modNotesTx">
        <pc:chgData name="Lisa McClintock" userId="76cba950-1504-44d9-8cde-bff905d959e5" providerId="ADAL" clId="{77B28C22-1B6D-4554-8553-A617658ED505}" dt="2024-11-07T16:08:51.460" v="5" actId="6549"/>
        <pc:sldMkLst>
          <pc:docMk/>
          <pc:sldMk cId="2640714140" sldId="2147470812"/>
        </pc:sldMkLst>
      </pc:sldChg>
      <pc:sldChg chg="modNotesTx">
        <pc:chgData name="Lisa McClintock" userId="76cba950-1504-44d9-8cde-bff905d959e5" providerId="ADAL" clId="{77B28C22-1B6D-4554-8553-A617658ED505}" dt="2024-11-07T16:09:00.882" v="6" actId="6549"/>
        <pc:sldMkLst>
          <pc:docMk/>
          <pc:sldMk cId="187735057" sldId="2147470813"/>
        </pc:sldMkLst>
      </pc:sldChg>
      <pc:sldChg chg="modNotesTx">
        <pc:chgData name="Lisa McClintock" userId="76cba950-1504-44d9-8cde-bff905d959e5" providerId="ADAL" clId="{77B28C22-1B6D-4554-8553-A617658ED505}" dt="2024-11-07T16:09:04.820" v="7" actId="6549"/>
        <pc:sldMkLst>
          <pc:docMk/>
          <pc:sldMk cId="2974637357" sldId="2147470814"/>
        </pc:sldMkLst>
      </pc:sldChg>
      <pc:sldChg chg="modNotesTx">
        <pc:chgData name="Lisa McClintock" userId="76cba950-1504-44d9-8cde-bff905d959e5" providerId="ADAL" clId="{77B28C22-1B6D-4554-8553-A617658ED505}" dt="2024-11-07T16:10:11.176" v="10" actId="6549"/>
        <pc:sldMkLst>
          <pc:docMk/>
          <pc:sldMk cId="1145257742" sldId="2147470816"/>
        </pc:sldMkLst>
      </pc:sldChg>
      <pc:sldChg chg="modNotesTx">
        <pc:chgData name="Lisa McClintock" userId="76cba950-1504-44d9-8cde-bff905d959e5" providerId="ADAL" clId="{77B28C22-1B6D-4554-8553-A617658ED505}" dt="2024-11-07T16:09:20.166" v="8" actId="6549"/>
        <pc:sldMkLst>
          <pc:docMk/>
          <pc:sldMk cId="4155225298" sldId="2147470817"/>
        </pc:sldMkLst>
      </pc:sldChg>
      <pc:sldChg chg="modNotesTx">
        <pc:chgData name="Lisa McClintock" userId="76cba950-1504-44d9-8cde-bff905d959e5" providerId="ADAL" clId="{77B28C22-1B6D-4554-8553-A617658ED505}" dt="2024-11-07T16:09:24.056" v="9" actId="20577"/>
        <pc:sldMkLst>
          <pc:docMk/>
          <pc:sldMk cId="955425550" sldId="2147470818"/>
        </pc:sldMkLst>
      </pc:sldChg>
      <pc:sldChg chg="modNotesTx">
        <pc:chgData name="Lisa McClintock" userId="76cba950-1504-44d9-8cde-bff905d959e5" providerId="ADAL" clId="{77B28C22-1B6D-4554-8553-A617658ED505}" dt="2024-11-07T16:10:21.947" v="11" actId="6549"/>
        <pc:sldMkLst>
          <pc:docMk/>
          <pc:sldMk cId="3291518872" sldId="2147470820"/>
        </pc:sldMkLst>
      </pc:sldChg>
      <pc:sldChg chg="addSp modSp mod">
        <pc:chgData name="Lisa McClintock" userId="76cba950-1504-44d9-8cde-bff905d959e5" providerId="ADAL" clId="{77B28C22-1B6D-4554-8553-A617658ED505}" dt="2024-11-07T16:11:30.268" v="18" actId="27636"/>
        <pc:sldMkLst>
          <pc:docMk/>
          <pc:sldMk cId="1636001505" sldId="2147470822"/>
        </pc:sldMkLst>
        <pc:spChg chg="add mod">
          <ac:chgData name="Lisa McClintock" userId="76cba950-1504-44d9-8cde-bff905d959e5" providerId="ADAL" clId="{77B28C22-1B6D-4554-8553-A617658ED505}" dt="2024-11-07T16:11:21.266" v="16"/>
          <ac:spMkLst>
            <pc:docMk/>
            <pc:sldMk cId="1636001505" sldId="2147470822"/>
            <ac:spMk id="2" creationId="{A2A5E0D1-244E-594D-9D2F-CDF25043C458}"/>
          </ac:spMkLst>
        </pc:spChg>
        <pc:spChg chg="mod">
          <ac:chgData name="Lisa McClintock" userId="76cba950-1504-44d9-8cde-bff905d959e5" providerId="ADAL" clId="{77B28C22-1B6D-4554-8553-A617658ED505}" dt="2024-11-07T16:11:30.268" v="18" actId="27636"/>
          <ac:spMkLst>
            <pc:docMk/>
            <pc:sldMk cId="1636001505" sldId="2147470822"/>
            <ac:spMk id="3" creationId="{72CF424D-21DE-8504-87AD-AF512288B4B4}"/>
          </ac:spMkLst>
        </pc:spChg>
      </pc:sldChg>
      <pc:sldChg chg="modNotesTx">
        <pc:chgData name="Lisa McClintock" userId="76cba950-1504-44d9-8cde-bff905d959e5" providerId="ADAL" clId="{77B28C22-1B6D-4554-8553-A617658ED505}" dt="2024-11-07T16:10:33.639" v="14" actId="20577"/>
        <pc:sldMkLst>
          <pc:docMk/>
          <pc:sldMk cId="3875582113" sldId="21474708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CD374-5FE2-5D40-996F-EA309B58260D}" type="doc">
      <dgm:prSet loTypeId="urn:microsoft.com/office/officeart/2005/8/layout/process1" loCatId="" qsTypeId="urn:microsoft.com/office/officeart/2005/8/quickstyle/simple1" qsCatId="simple" csTypeId="urn:microsoft.com/office/officeart/2005/8/colors/accent1_3" csCatId="accent1" phldr="1"/>
      <dgm:spPr/>
    </dgm:pt>
    <dgm:pt modelId="{FB7A7FD8-A99F-934C-A1D8-354677A4F337}">
      <dgm:prSet phldrT="[Text]" custT="1"/>
      <dgm:spPr/>
      <dgm:t>
        <a:bodyPr/>
        <a:lstStyle/>
        <a:p>
          <a:r>
            <a:rPr lang="en-CA" sz="2600" b="0" i="0" u="none" strike="noStrike" dirty="0">
              <a:effectLst/>
              <a:latin typeface="+mn-lt"/>
            </a:rPr>
            <a:t>Microorganisms break down biodegradable material in the absence of oxygen</a:t>
          </a:r>
          <a:endParaRPr lang="en-US" sz="2600" dirty="0">
            <a:latin typeface="+mn-lt"/>
          </a:endParaRPr>
        </a:p>
      </dgm:t>
    </dgm:pt>
    <dgm:pt modelId="{42F2C6F4-3385-8E44-84D0-63551145EF21}" type="parTrans" cxnId="{84A537E2-9416-644D-8C1F-48D0C352F753}">
      <dgm:prSet/>
      <dgm:spPr/>
      <dgm:t>
        <a:bodyPr/>
        <a:lstStyle/>
        <a:p>
          <a:endParaRPr lang="en-US">
            <a:latin typeface="+mn-lt"/>
          </a:endParaRPr>
        </a:p>
      </dgm:t>
    </dgm:pt>
    <dgm:pt modelId="{EACA219D-14BE-3446-98C9-B7F802D4E150}" type="sibTrans" cxnId="{84A537E2-9416-644D-8C1F-48D0C352F753}">
      <dgm:prSet/>
      <dgm:spPr/>
      <dgm:t>
        <a:bodyPr/>
        <a:lstStyle/>
        <a:p>
          <a:endParaRPr lang="en-US">
            <a:latin typeface="+mn-lt"/>
          </a:endParaRPr>
        </a:p>
      </dgm:t>
    </dgm:pt>
    <dgm:pt modelId="{77A6983E-AA1F-B349-8B0C-C45F889AF240}">
      <dgm:prSet phldrT="[Text]" custT="1"/>
      <dgm:spPr/>
      <dgm:t>
        <a:bodyPr/>
        <a:lstStyle/>
        <a:p>
          <a:r>
            <a:rPr lang="en-CA" sz="2600" b="0" i="0" u="none" strike="noStrike" dirty="0">
              <a:effectLst/>
              <a:latin typeface="+mn-lt"/>
            </a:rPr>
            <a:t>Anaerobic digestion creates biogas, a combination of methane, carbon dioxide, water vapor, and other gasses</a:t>
          </a:r>
          <a:endParaRPr lang="en-US" sz="2600" dirty="0">
            <a:latin typeface="+mn-lt"/>
          </a:endParaRPr>
        </a:p>
      </dgm:t>
    </dgm:pt>
    <dgm:pt modelId="{B7C5AEBB-A349-CA4D-907A-4F03EAF420F8}" type="parTrans" cxnId="{A6A5211E-956A-D748-9204-4E497E8E0F1B}">
      <dgm:prSet/>
      <dgm:spPr/>
      <dgm:t>
        <a:bodyPr/>
        <a:lstStyle/>
        <a:p>
          <a:endParaRPr lang="en-US">
            <a:latin typeface="+mn-lt"/>
          </a:endParaRPr>
        </a:p>
      </dgm:t>
    </dgm:pt>
    <dgm:pt modelId="{288D6C71-B6BE-464A-8EAD-363B58F5F53E}" type="sibTrans" cxnId="{A6A5211E-956A-D748-9204-4E497E8E0F1B}">
      <dgm:prSet/>
      <dgm:spPr/>
      <dgm:t>
        <a:bodyPr/>
        <a:lstStyle/>
        <a:p>
          <a:endParaRPr lang="en-US">
            <a:latin typeface="+mn-lt"/>
          </a:endParaRPr>
        </a:p>
      </dgm:t>
    </dgm:pt>
    <dgm:pt modelId="{83FBA708-F745-7A4C-A866-792A2C744B23}">
      <dgm:prSet phldrT="[Text]" custT="1"/>
      <dgm:spPr/>
      <dgm:t>
        <a:bodyPr/>
        <a:lstStyle/>
        <a:p>
          <a:r>
            <a:rPr lang="en-CA" sz="2600" b="0" i="0" u="none" strike="noStrike" dirty="0">
              <a:effectLst/>
              <a:latin typeface="+mn-lt"/>
            </a:rPr>
            <a:t>Biogas can be combusted, used for electricity and heat, or even transformed into a natural gas replacement</a:t>
          </a:r>
          <a:endParaRPr lang="en-US" sz="2600" dirty="0">
            <a:latin typeface="+mn-lt"/>
          </a:endParaRPr>
        </a:p>
      </dgm:t>
    </dgm:pt>
    <dgm:pt modelId="{82BC8C9F-230D-9341-B40A-5FD367E66D7B}" type="parTrans" cxnId="{E57DE23E-89DC-A648-BD94-0CDA61AC5389}">
      <dgm:prSet/>
      <dgm:spPr/>
      <dgm:t>
        <a:bodyPr/>
        <a:lstStyle/>
        <a:p>
          <a:endParaRPr lang="en-US">
            <a:latin typeface="+mn-lt"/>
          </a:endParaRPr>
        </a:p>
      </dgm:t>
    </dgm:pt>
    <dgm:pt modelId="{CE8047CB-2923-0A4B-A581-4A4B3F2BDF12}" type="sibTrans" cxnId="{E57DE23E-89DC-A648-BD94-0CDA61AC5389}">
      <dgm:prSet/>
      <dgm:spPr/>
      <dgm:t>
        <a:bodyPr/>
        <a:lstStyle/>
        <a:p>
          <a:endParaRPr lang="en-US">
            <a:latin typeface="+mn-lt"/>
          </a:endParaRPr>
        </a:p>
      </dgm:t>
    </dgm:pt>
    <dgm:pt modelId="{27935E9E-A9E8-4647-A213-C75B541F72E6}" type="pres">
      <dgm:prSet presAssocID="{43CCD374-5FE2-5D40-996F-EA309B58260D}" presName="Name0" presStyleCnt="0">
        <dgm:presLayoutVars>
          <dgm:dir/>
          <dgm:resizeHandles val="exact"/>
        </dgm:presLayoutVars>
      </dgm:prSet>
      <dgm:spPr/>
    </dgm:pt>
    <dgm:pt modelId="{C3BB25C9-4F05-3B40-B7F2-EDD0ADB92FAF}" type="pres">
      <dgm:prSet presAssocID="{FB7A7FD8-A99F-934C-A1D8-354677A4F337}" presName="node" presStyleLbl="node1" presStyleIdx="0" presStyleCnt="3" custScaleY="119293">
        <dgm:presLayoutVars>
          <dgm:bulletEnabled val="1"/>
        </dgm:presLayoutVars>
      </dgm:prSet>
      <dgm:spPr/>
    </dgm:pt>
    <dgm:pt modelId="{C643AE33-A3C9-CA47-A51C-09CEF65A7ABB}" type="pres">
      <dgm:prSet presAssocID="{EACA219D-14BE-3446-98C9-B7F802D4E150}" presName="sibTrans" presStyleLbl="sibTrans2D1" presStyleIdx="0" presStyleCnt="2"/>
      <dgm:spPr/>
    </dgm:pt>
    <dgm:pt modelId="{FCDD6465-11FF-494E-9512-51CEF58A5D41}" type="pres">
      <dgm:prSet presAssocID="{EACA219D-14BE-3446-98C9-B7F802D4E150}" presName="connectorText" presStyleLbl="sibTrans2D1" presStyleIdx="0" presStyleCnt="2"/>
      <dgm:spPr/>
    </dgm:pt>
    <dgm:pt modelId="{885FFDBC-733A-6047-A509-21AFC57812B4}" type="pres">
      <dgm:prSet presAssocID="{77A6983E-AA1F-B349-8B0C-C45F889AF240}" presName="node" presStyleLbl="node1" presStyleIdx="1" presStyleCnt="3" custScaleY="119293">
        <dgm:presLayoutVars>
          <dgm:bulletEnabled val="1"/>
        </dgm:presLayoutVars>
      </dgm:prSet>
      <dgm:spPr/>
    </dgm:pt>
    <dgm:pt modelId="{95815329-AA45-B741-8CC1-EE912D3BD85D}" type="pres">
      <dgm:prSet presAssocID="{288D6C71-B6BE-464A-8EAD-363B58F5F53E}" presName="sibTrans" presStyleLbl="sibTrans2D1" presStyleIdx="1" presStyleCnt="2"/>
      <dgm:spPr/>
    </dgm:pt>
    <dgm:pt modelId="{D96ED5CD-8F5A-BF4C-8526-A2A47934E42F}" type="pres">
      <dgm:prSet presAssocID="{288D6C71-B6BE-464A-8EAD-363B58F5F53E}" presName="connectorText" presStyleLbl="sibTrans2D1" presStyleIdx="1" presStyleCnt="2"/>
      <dgm:spPr/>
    </dgm:pt>
    <dgm:pt modelId="{D1C63373-3EFD-464B-A4C5-B328C5D39219}" type="pres">
      <dgm:prSet presAssocID="{83FBA708-F745-7A4C-A866-792A2C744B23}" presName="node" presStyleLbl="node1" presStyleIdx="2" presStyleCnt="3" custScaleY="119293">
        <dgm:presLayoutVars>
          <dgm:bulletEnabled val="1"/>
        </dgm:presLayoutVars>
      </dgm:prSet>
      <dgm:spPr/>
    </dgm:pt>
  </dgm:ptLst>
  <dgm:cxnLst>
    <dgm:cxn modelId="{7DB6D01C-62F6-A146-AC0D-27F9DA9ECB5D}" type="presOf" srcId="{288D6C71-B6BE-464A-8EAD-363B58F5F53E}" destId="{95815329-AA45-B741-8CC1-EE912D3BD85D}" srcOrd="0" destOrd="0" presId="urn:microsoft.com/office/officeart/2005/8/layout/process1"/>
    <dgm:cxn modelId="{A6A5211E-956A-D748-9204-4E497E8E0F1B}" srcId="{43CCD374-5FE2-5D40-996F-EA309B58260D}" destId="{77A6983E-AA1F-B349-8B0C-C45F889AF240}" srcOrd="1" destOrd="0" parTransId="{B7C5AEBB-A349-CA4D-907A-4F03EAF420F8}" sibTransId="{288D6C71-B6BE-464A-8EAD-363B58F5F53E}"/>
    <dgm:cxn modelId="{0976B22C-AD05-8D44-8B17-39BF224B4FE6}" type="presOf" srcId="{288D6C71-B6BE-464A-8EAD-363B58F5F53E}" destId="{D96ED5CD-8F5A-BF4C-8526-A2A47934E42F}" srcOrd="1" destOrd="0" presId="urn:microsoft.com/office/officeart/2005/8/layout/process1"/>
    <dgm:cxn modelId="{E57DE23E-89DC-A648-BD94-0CDA61AC5389}" srcId="{43CCD374-5FE2-5D40-996F-EA309B58260D}" destId="{83FBA708-F745-7A4C-A866-792A2C744B23}" srcOrd="2" destOrd="0" parTransId="{82BC8C9F-230D-9341-B40A-5FD367E66D7B}" sibTransId="{CE8047CB-2923-0A4B-A581-4A4B3F2BDF12}"/>
    <dgm:cxn modelId="{E758FA5C-EBB6-7741-9C16-4F7E74B8B67C}" type="presOf" srcId="{FB7A7FD8-A99F-934C-A1D8-354677A4F337}" destId="{C3BB25C9-4F05-3B40-B7F2-EDD0ADB92FAF}" srcOrd="0" destOrd="0" presId="urn:microsoft.com/office/officeart/2005/8/layout/process1"/>
    <dgm:cxn modelId="{B1311B44-1F55-A948-BCE5-F2431D742D43}" type="presOf" srcId="{43CCD374-5FE2-5D40-996F-EA309B58260D}" destId="{27935E9E-A9E8-4647-A213-C75B541F72E6}" srcOrd="0" destOrd="0" presId="urn:microsoft.com/office/officeart/2005/8/layout/process1"/>
    <dgm:cxn modelId="{47679074-6026-4441-A60D-A99F03DAD645}" type="presOf" srcId="{77A6983E-AA1F-B349-8B0C-C45F889AF240}" destId="{885FFDBC-733A-6047-A509-21AFC57812B4}" srcOrd="0" destOrd="0" presId="urn:microsoft.com/office/officeart/2005/8/layout/process1"/>
    <dgm:cxn modelId="{2969C974-9EC1-694A-A9C2-F0245C194D47}" type="presOf" srcId="{EACA219D-14BE-3446-98C9-B7F802D4E150}" destId="{FCDD6465-11FF-494E-9512-51CEF58A5D41}" srcOrd="1" destOrd="0" presId="urn:microsoft.com/office/officeart/2005/8/layout/process1"/>
    <dgm:cxn modelId="{3D9257BC-E06B-164F-BB16-61036B226721}" type="presOf" srcId="{83FBA708-F745-7A4C-A866-792A2C744B23}" destId="{D1C63373-3EFD-464B-A4C5-B328C5D39219}" srcOrd="0" destOrd="0" presId="urn:microsoft.com/office/officeart/2005/8/layout/process1"/>
    <dgm:cxn modelId="{7DEBE5D2-3AC1-4A4A-B78D-76C453C35475}" type="presOf" srcId="{EACA219D-14BE-3446-98C9-B7F802D4E150}" destId="{C643AE33-A3C9-CA47-A51C-09CEF65A7ABB}" srcOrd="0" destOrd="0" presId="urn:microsoft.com/office/officeart/2005/8/layout/process1"/>
    <dgm:cxn modelId="{84A537E2-9416-644D-8C1F-48D0C352F753}" srcId="{43CCD374-5FE2-5D40-996F-EA309B58260D}" destId="{FB7A7FD8-A99F-934C-A1D8-354677A4F337}" srcOrd="0" destOrd="0" parTransId="{42F2C6F4-3385-8E44-84D0-63551145EF21}" sibTransId="{EACA219D-14BE-3446-98C9-B7F802D4E150}"/>
    <dgm:cxn modelId="{6738FA7E-C0D2-8842-AE5B-14DD55578AE1}" type="presParOf" srcId="{27935E9E-A9E8-4647-A213-C75B541F72E6}" destId="{C3BB25C9-4F05-3B40-B7F2-EDD0ADB92FAF}" srcOrd="0" destOrd="0" presId="urn:microsoft.com/office/officeart/2005/8/layout/process1"/>
    <dgm:cxn modelId="{EBC46802-B809-3042-A48D-F5D52F8BF3D9}" type="presParOf" srcId="{27935E9E-A9E8-4647-A213-C75B541F72E6}" destId="{C643AE33-A3C9-CA47-A51C-09CEF65A7ABB}" srcOrd="1" destOrd="0" presId="urn:microsoft.com/office/officeart/2005/8/layout/process1"/>
    <dgm:cxn modelId="{7BC922B2-1A9A-B74B-B7DA-3FA84DC351EF}" type="presParOf" srcId="{C643AE33-A3C9-CA47-A51C-09CEF65A7ABB}" destId="{FCDD6465-11FF-494E-9512-51CEF58A5D41}" srcOrd="0" destOrd="0" presId="urn:microsoft.com/office/officeart/2005/8/layout/process1"/>
    <dgm:cxn modelId="{498C867B-4A44-F844-9864-11BF24DBDF86}" type="presParOf" srcId="{27935E9E-A9E8-4647-A213-C75B541F72E6}" destId="{885FFDBC-733A-6047-A509-21AFC57812B4}" srcOrd="2" destOrd="0" presId="urn:microsoft.com/office/officeart/2005/8/layout/process1"/>
    <dgm:cxn modelId="{4DC45C90-1049-4843-8BF1-A69D92C7AF09}" type="presParOf" srcId="{27935E9E-A9E8-4647-A213-C75B541F72E6}" destId="{95815329-AA45-B741-8CC1-EE912D3BD85D}" srcOrd="3" destOrd="0" presId="urn:microsoft.com/office/officeart/2005/8/layout/process1"/>
    <dgm:cxn modelId="{7755D049-B7BC-6A43-993F-B0E60CCD1C59}" type="presParOf" srcId="{95815329-AA45-B741-8CC1-EE912D3BD85D}" destId="{D96ED5CD-8F5A-BF4C-8526-A2A47934E42F}" srcOrd="0" destOrd="0" presId="urn:microsoft.com/office/officeart/2005/8/layout/process1"/>
    <dgm:cxn modelId="{8AF810C1-B8F1-204D-AD6A-E9241130E2A8}" type="presParOf" srcId="{27935E9E-A9E8-4647-A213-C75B541F72E6}" destId="{D1C63373-3EFD-464B-A4C5-B328C5D3921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B25C9-4F05-3B40-B7F2-EDD0ADB92FAF}">
      <dsp:nvSpPr>
        <dsp:cNvPr id="0" name=""/>
        <dsp:cNvSpPr/>
      </dsp:nvSpPr>
      <dsp:spPr>
        <a:xfrm>
          <a:off x="9616" y="541266"/>
          <a:ext cx="2874285" cy="3949841"/>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b="0" i="0" u="none" strike="noStrike" kern="1200" dirty="0">
              <a:effectLst/>
              <a:latin typeface="+mn-lt"/>
            </a:rPr>
            <a:t>Microorganisms break down biodegradable material in the absence of oxygen</a:t>
          </a:r>
          <a:endParaRPr lang="en-US" sz="2600" kern="1200" dirty="0">
            <a:latin typeface="+mn-lt"/>
          </a:endParaRPr>
        </a:p>
      </dsp:txBody>
      <dsp:txXfrm>
        <a:off x="93801" y="625451"/>
        <a:ext cx="2705915" cy="3781471"/>
      </dsp:txXfrm>
    </dsp:sp>
    <dsp:sp modelId="{C643AE33-A3C9-CA47-A51C-09CEF65A7ABB}">
      <dsp:nvSpPr>
        <dsp:cNvPr id="0" name=""/>
        <dsp:cNvSpPr/>
      </dsp:nvSpPr>
      <dsp:spPr>
        <a:xfrm>
          <a:off x="3171330" y="2159776"/>
          <a:ext cx="609348" cy="712822"/>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mn-lt"/>
          </a:endParaRPr>
        </a:p>
      </dsp:txBody>
      <dsp:txXfrm>
        <a:off x="3171330" y="2302340"/>
        <a:ext cx="426544" cy="427694"/>
      </dsp:txXfrm>
    </dsp:sp>
    <dsp:sp modelId="{885FFDBC-733A-6047-A509-21AFC57812B4}">
      <dsp:nvSpPr>
        <dsp:cNvPr id="0" name=""/>
        <dsp:cNvSpPr/>
      </dsp:nvSpPr>
      <dsp:spPr>
        <a:xfrm>
          <a:off x="4033616" y="541266"/>
          <a:ext cx="2874285" cy="3949841"/>
        </a:xfrm>
        <a:prstGeom prst="roundRect">
          <a:avLst>
            <a:gd name="adj" fmla="val 10000"/>
          </a:avLst>
        </a:prstGeom>
        <a:solidFill>
          <a:schemeClr val="accent1">
            <a:shade val="80000"/>
            <a:hueOff val="131939"/>
            <a:satOff val="-5896"/>
            <a:lumOff val="136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b="0" i="0" u="none" strike="noStrike" kern="1200" dirty="0">
              <a:effectLst/>
              <a:latin typeface="+mn-lt"/>
            </a:rPr>
            <a:t>Anaerobic digestion creates biogas, a combination of methane, carbon dioxide, water vapor, and other gasses</a:t>
          </a:r>
          <a:endParaRPr lang="en-US" sz="2600" kern="1200" dirty="0">
            <a:latin typeface="+mn-lt"/>
          </a:endParaRPr>
        </a:p>
      </dsp:txBody>
      <dsp:txXfrm>
        <a:off x="4117801" y="625451"/>
        <a:ext cx="2705915" cy="3781471"/>
      </dsp:txXfrm>
    </dsp:sp>
    <dsp:sp modelId="{95815329-AA45-B741-8CC1-EE912D3BD85D}">
      <dsp:nvSpPr>
        <dsp:cNvPr id="0" name=""/>
        <dsp:cNvSpPr/>
      </dsp:nvSpPr>
      <dsp:spPr>
        <a:xfrm>
          <a:off x="7195330" y="2159776"/>
          <a:ext cx="609348" cy="712822"/>
        </a:xfrm>
        <a:prstGeom prst="rightArrow">
          <a:avLst>
            <a:gd name="adj1" fmla="val 60000"/>
            <a:gd name="adj2" fmla="val 50000"/>
          </a:avLst>
        </a:prstGeom>
        <a:solidFill>
          <a:schemeClr val="accent1">
            <a:shade val="90000"/>
            <a:hueOff val="263716"/>
            <a:satOff val="-11549"/>
            <a:lumOff val="248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mn-lt"/>
          </a:endParaRPr>
        </a:p>
      </dsp:txBody>
      <dsp:txXfrm>
        <a:off x="7195330" y="2302340"/>
        <a:ext cx="426544" cy="427694"/>
      </dsp:txXfrm>
    </dsp:sp>
    <dsp:sp modelId="{D1C63373-3EFD-464B-A4C5-B328C5D39219}">
      <dsp:nvSpPr>
        <dsp:cNvPr id="0" name=""/>
        <dsp:cNvSpPr/>
      </dsp:nvSpPr>
      <dsp:spPr>
        <a:xfrm>
          <a:off x="8057615" y="541266"/>
          <a:ext cx="2874285" cy="3949841"/>
        </a:xfrm>
        <a:prstGeom prst="roundRect">
          <a:avLst>
            <a:gd name="adj" fmla="val 10000"/>
          </a:avLst>
        </a:prstGeom>
        <a:solidFill>
          <a:schemeClr val="accent1">
            <a:shade val="80000"/>
            <a:hueOff val="263879"/>
            <a:satOff val="-11792"/>
            <a:lumOff val="273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CA" sz="2600" b="0" i="0" u="none" strike="noStrike" kern="1200" dirty="0">
              <a:effectLst/>
              <a:latin typeface="+mn-lt"/>
            </a:rPr>
            <a:t>Biogas can be combusted, used for electricity and heat, or even transformed into a natural gas replacement</a:t>
          </a:r>
          <a:endParaRPr lang="en-US" sz="2600" kern="1200" dirty="0">
            <a:latin typeface="+mn-lt"/>
          </a:endParaRPr>
        </a:p>
      </dsp:txBody>
      <dsp:txXfrm>
        <a:off x="8141800" y="625451"/>
        <a:ext cx="2705915" cy="37814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18CDB-1760-4C92-988B-5AFD2895CC6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C635F-4045-4C92-B7C5-9AAB9B080CDE}" type="slidenum">
              <a:rPr lang="en-US" smtClean="0"/>
              <a:t>‹#›</a:t>
            </a:fld>
            <a:endParaRPr lang="en-US"/>
          </a:p>
        </p:txBody>
      </p:sp>
    </p:spTree>
    <p:extLst>
      <p:ext uri="{BB962C8B-B14F-4D97-AF65-F5344CB8AC3E}">
        <p14:creationId xmlns:p14="http://schemas.microsoft.com/office/powerpoint/2010/main" val="1747162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9</a:t>
            </a:fld>
            <a:endParaRPr lang="en-US"/>
          </a:p>
        </p:txBody>
      </p:sp>
    </p:spTree>
    <p:extLst>
      <p:ext uri="{BB962C8B-B14F-4D97-AF65-F5344CB8AC3E}">
        <p14:creationId xmlns:p14="http://schemas.microsoft.com/office/powerpoint/2010/main" val="3258751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dairy.photoshelter.com</a:t>
            </a:r>
            <a:r>
              <a:rPr lang="en-US" dirty="0"/>
              <a:t>/galleries/C0000.P4WrHK5QIU/G0000RNaekCBZybg/I0000LJmY65exy70/MG-3031-jpg</a:t>
            </a:r>
          </a:p>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19</a:t>
            </a:fld>
            <a:endParaRPr lang="en-US"/>
          </a:p>
        </p:txBody>
      </p:sp>
    </p:spTree>
    <p:extLst>
      <p:ext uri="{BB962C8B-B14F-4D97-AF65-F5344CB8AC3E}">
        <p14:creationId xmlns:p14="http://schemas.microsoft.com/office/powerpoint/2010/main" val="123551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dairy.photoshelter.com</a:t>
            </a:r>
            <a:r>
              <a:rPr lang="en-US" dirty="0"/>
              <a:t>/galleries/C0000.P4WrHK5QIU/G0000RNaekCBZybg/I0000d7nSNgk46IU/HH-Pan-12-jpg</a:t>
            </a:r>
          </a:p>
        </p:txBody>
      </p:sp>
      <p:sp>
        <p:nvSpPr>
          <p:cNvPr id="4" name="Slide Number Placeholder 3"/>
          <p:cNvSpPr>
            <a:spLocks noGrp="1"/>
          </p:cNvSpPr>
          <p:nvPr>
            <p:ph type="sldNum" sz="quarter" idx="5"/>
          </p:nvPr>
        </p:nvSpPr>
        <p:spPr/>
        <p:txBody>
          <a:bodyPr/>
          <a:lstStyle/>
          <a:p>
            <a:fld id="{079C635F-4045-4C92-B7C5-9AAB9B080CDE}" type="slidenum">
              <a:rPr lang="en-US" smtClean="0"/>
              <a:t>20</a:t>
            </a:fld>
            <a:endParaRPr lang="en-US"/>
          </a:p>
        </p:txBody>
      </p:sp>
    </p:spTree>
    <p:extLst>
      <p:ext uri="{BB962C8B-B14F-4D97-AF65-F5344CB8AC3E}">
        <p14:creationId xmlns:p14="http://schemas.microsoft.com/office/powerpoint/2010/main" val="400219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solidFill>
                <a:srgbClr val="3F3F3F"/>
              </a:solidFill>
              <a:effectLst/>
              <a:latin typeface="Helvetica" pitchFamily="2" charset="0"/>
            </a:endParaRPr>
          </a:p>
        </p:txBody>
      </p:sp>
      <p:sp>
        <p:nvSpPr>
          <p:cNvPr id="4" name="Slide Number Placeholder 3"/>
          <p:cNvSpPr>
            <a:spLocks noGrp="1"/>
          </p:cNvSpPr>
          <p:nvPr>
            <p:ph type="sldNum" sz="quarter" idx="5"/>
          </p:nvPr>
        </p:nvSpPr>
        <p:spPr/>
        <p:txBody>
          <a:bodyPr/>
          <a:lstStyle/>
          <a:p>
            <a:fld id="{079C635F-4045-4C92-B7C5-9AAB9B080CDE}" type="slidenum">
              <a:rPr lang="en-US" smtClean="0"/>
              <a:t>10</a:t>
            </a:fld>
            <a:endParaRPr lang="en-US"/>
          </a:p>
        </p:txBody>
      </p:sp>
    </p:spTree>
    <p:extLst>
      <p:ext uri="{BB962C8B-B14F-4D97-AF65-F5344CB8AC3E}">
        <p14:creationId xmlns:p14="http://schemas.microsoft.com/office/powerpoint/2010/main" val="201728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11</a:t>
            </a:fld>
            <a:endParaRPr lang="en-US"/>
          </a:p>
        </p:txBody>
      </p:sp>
    </p:spTree>
    <p:extLst>
      <p:ext uri="{BB962C8B-B14F-4D97-AF65-F5344CB8AC3E}">
        <p14:creationId xmlns:p14="http://schemas.microsoft.com/office/powerpoint/2010/main" val="739907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12</a:t>
            </a:fld>
            <a:endParaRPr lang="en-US"/>
          </a:p>
        </p:txBody>
      </p:sp>
    </p:spTree>
    <p:extLst>
      <p:ext uri="{BB962C8B-B14F-4D97-AF65-F5344CB8AC3E}">
        <p14:creationId xmlns:p14="http://schemas.microsoft.com/office/powerpoint/2010/main" val="138333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13</a:t>
            </a:fld>
            <a:endParaRPr lang="en-US"/>
          </a:p>
        </p:txBody>
      </p:sp>
    </p:spTree>
    <p:extLst>
      <p:ext uri="{BB962C8B-B14F-4D97-AF65-F5344CB8AC3E}">
        <p14:creationId xmlns:p14="http://schemas.microsoft.com/office/powerpoint/2010/main" val="327502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14</a:t>
            </a:fld>
            <a:endParaRPr lang="en-US"/>
          </a:p>
        </p:txBody>
      </p:sp>
    </p:spTree>
    <p:extLst>
      <p:ext uri="{BB962C8B-B14F-4D97-AF65-F5344CB8AC3E}">
        <p14:creationId xmlns:p14="http://schemas.microsoft.com/office/powerpoint/2010/main" val="177925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dairy.photoshelter.com</a:t>
            </a:r>
            <a:r>
              <a:rPr lang="en-US" dirty="0"/>
              <a:t>/search/result/I0000B46yS66f92k?terms=compost&amp;</a:t>
            </a:r>
          </a:p>
        </p:txBody>
      </p:sp>
      <p:sp>
        <p:nvSpPr>
          <p:cNvPr id="4" name="Slide Number Placeholder 3"/>
          <p:cNvSpPr>
            <a:spLocks noGrp="1"/>
          </p:cNvSpPr>
          <p:nvPr>
            <p:ph type="sldNum" sz="quarter" idx="5"/>
          </p:nvPr>
        </p:nvSpPr>
        <p:spPr/>
        <p:txBody>
          <a:bodyPr/>
          <a:lstStyle/>
          <a:p>
            <a:fld id="{079C635F-4045-4C92-B7C5-9AAB9B080CDE}" type="slidenum">
              <a:rPr lang="en-US" smtClean="0"/>
              <a:t>15</a:t>
            </a:fld>
            <a:endParaRPr lang="en-US"/>
          </a:p>
        </p:txBody>
      </p:sp>
    </p:spTree>
    <p:extLst>
      <p:ext uri="{BB962C8B-B14F-4D97-AF65-F5344CB8AC3E}">
        <p14:creationId xmlns:p14="http://schemas.microsoft.com/office/powerpoint/2010/main" val="261116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C635F-4045-4C92-B7C5-9AAB9B080CDE}" type="slidenum">
              <a:rPr lang="en-US" smtClean="0"/>
              <a:t>16</a:t>
            </a:fld>
            <a:endParaRPr lang="en-US"/>
          </a:p>
        </p:txBody>
      </p:sp>
    </p:spTree>
    <p:extLst>
      <p:ext uri="{BB962C8B-B14F-4D97-AF65-F5344CB8AC3E}">
        <p14:creationId xmlns:p14="http://schemas.microsoft.com/office/powerpoint/2010/main" val="157322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dairy.photoshelter.com</a:t>
            </a:r>
            <a:r>
              <a:rPr lang="en-US" dirty="0"/>
              <a:t>/galleries/C0000.P4WrHK5QIU/G0000RNaekCBZybg/I0000ht1IkHM.cNM/Jordan-Farm-1-jpg</a:t>
            </a:r>
          </a:p>
        </p:txBody>
      </p:sp>
      <p:sp>
        <p:nvSpPr>
          <p:cNvPr id="4" name="Slide Number Placeholder 3"/>
          <p:cNvSpPr>
            <a:spLocks noGrp="1"/>
          </p:cNvSpPr>
          <p:nvPr>
            <p:ph type="sldNum" sz="quarter" idx="5"/>
          </p:nvPr>
        </p:nvSpPr>
        <p:spPr/>
        <p:txBody>
          <a:bodyPr/>
          <a:lstStyle/>
          <a:p>
            <a:fld id="{079C635F-4045-4C92-B7C5-9AAB9B080CDE}" type="slidenum">
              <a:rPr lang="en-US" smtClean="0"/>
              <a:t>18</a:t>
            </a:fld>
            <a:endParaRPr lang="en-US"/>
          </a:p>
        </p:txBody>
      </p:sp>
    </p:spTree>
    <p:extLst>
      <p:ext uri="{BB962C8B-B14F-4D97-AF65-F5344CB8AC3E}">
        <p14:creationId xmlns:p14="http://schemas.microsoft.com/office/powerpoint/2010/main" val="22966164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B5E-9D7B-440D-D100-47C162FD5CD6}"/>
              </a:ext>
            </a:extLst>
          </p:cNvPr>
          <p:cNvSpPr>
            <a:spLocks noGrp="1"/>
          </p:cNvSpPr>
          <p:nvPr>
            <p:ph type="ctrTitle"/>
          </p:nvPr>
        </p:nvSpPr>
        <p:spPr>
          <a:xfrm>
            <a:off x="1524000" y="2398143"/>
            <a:ext cx="9144000" cy="1061649"/>
          </a:xfrm>
        </p:spPr>
        <p:txBody>
          <a:bodyPr anchor="t">
            <a:normAutofit/>
          </a:bodyPr>
          <a:lstStyle>
            <a:lvl1pPr algn="ctr">
              <a:defRPr sz="4000"/>
            </a:lvl1pPr>
          </a:lstStyle>
          <a:p>
            <a:endParaRPr lang="en-US" dirty="0"/>
          </a:p>
        </p:txBody>
      </p:sp>
      <p:sp>
        <p:nvSpPr>
          <p:cNvPr id="3" name="Subtitle 2">
            <a:extLst>
              <a:ext uri="{FF2B5EF4-FFF2-40B4-BE49-F238E27FC236}">
                <a16:creationId xmlns:a16="http://schemas.microsoft.com/office/drawing/2014/main" id="{57CC1E39-9A9A-39F7-9C46-75C858C4A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507052F-98A9-D7EA-2330-22C8B7712756}"/>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5" name="Footer Placeholder 4">
            <a:extLst>
              <a:ext uri="{FF2B5EF4-FFF2-40B4-BE49-F238E27FC236}">
                <a16:creationId xmlns:a16="http://schemas.microsoft.com/office/drawing/2014/main" id="{B3EBECBC-F6F3-12A7-9B1E-C634FAF14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FE922-5EF4-6B3B-2AAA-6852A13D8694}"/>
              </a:ext>
            </a:extLst>
          </p:cNvPr>
          <p:cNvSpPr>
            <a:spLocks noGrp="1"/>
          </p:cNvSpPr>
          <p:nvPr>
            <p:ph type="sldNum" sz="quarter" idx="12"/>
          </p:nvPr>
        </p:nvSpPr>
        <p:spPr/>
        <p:txBody>
          <a:bodyPr/>
          <a:lstStyle/>
          <a:p>
            <a:fld id="{5C422415-5C4A-4D0B-AB2D-113F933D53E6}" type="slidenum">
              <a:rPr lang="en-US" smtClean="0"/>
              <a:t>‹#›</a:t>
            </a:fld>
            <a:endParaRPr lang="en-US"/>
          </a:p>
        </p:txBody>
      </p:sp>
      <p:grpSp>
        <p:nvGrpSpPr>
          <p:cNvPr id="48" name="Group 47">
            <a:extLst>
              <a:ext uri="{FF2B5EF4-FFF2-40B4-BE49-F238E27FC236}">
                <a16:creationId xmlns:a16="http://schemas.microsoft.com/office/drawing/2014/main" id="{1D87DD5F-88E3-43AF-7917-5BF14CEF4570}"/>
              </a:ext>
            </a:extLst>
          </p:cNvPr>
          <p:cNvGrpSpPr/>
          <p:nvPr userDrawn="1"/>
        </p:nvGrpSpPr>
        <p:grpSpPr>
          <a:xfrm>
            <a:off x="244376" y="5895283"/>
            <a:ext cx="11703247" cy="962717"/>
            <a:chOff x="219075" y="0"/>
            <a:chExt cx="11703247" cy="962717"/>
          </a:xfrm>
        </p:grpSpPr>
        <p:pic>
          <p:nvPicPr>
            <p:cNvPr id="8" name="Picture 7" descr="A blue line drawing of a cow&#10;&#10;Description automatically generated">
              <a:extLst>
                <a:ext uri="{FF2B5EF4-FFF2-40B4-BE49-F238E27FC236}">
                  <a16:creationId xmlns:a16="http://schemas.microsoft.com/office/drawing/2014/main" id="{F5DDCC59-A8FE-A312-227D-4C509F8112B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47605" y="0"/>
              <a:ext cx="962717" cy="962717"/>
            </a:xfrm>
            <a:prstGeom prst="rect">
              <a:avLst/>
            </a:prstGeom>
          </p:spPr>
        </p:pic>
        <p:pic>
          <p:nvPicPr>
            <p:cNvPr id="11" name="Picture 10" descr="A blue line drawing of a house&#10;&#10;Description automatically generated">
              <a:extLst>
                <a:ext uri="{FF2B5EF4-FFF2-40B4-BE49-F238E27FC236}">
                  <a16:creationId xmlns:a16="http://schemas.microsoft.com/office/drawing/2014/main" id="{1EFD4241-DF8F-1A32-1086-21FE600C7622}"/>
                </a:ext>
              </a:extLst>
            </p:cNvPr>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76285" y="218486"/>
              <a:ext cx="668521" cy="525744"/>
            </a:xfrm>
            <a:prstGeom prst="rect">
              <a:avLst/>
            </a:prstGeom>
          </p:spPr>
        </p:pic>
        <p:pic>
          <p:nvPicPr>
            <p:cNvPr id="17" name="Picture 16" descr="A blue and black logo&#10;&#10;Description automatically generated">
              <a:extLst>
                <a:ext uri="{FF2B5EF4-FFF2-40B4-BE49-F238E27FC236}">
                  <a16:creationId xmlns:a16="http://schemas.microsoft.com/office/drawing/2014/main" id="{209BE310-5AB5-C957-EC53-081BB6D53AD2}"/>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9075" y="260218"/>
              <a:ext cx="799429" cy="442281"/>
            </a:xfrm>
            <a:prstGeom prst="rect">
              <a:avLst/>
            </a:prstGeom>
          </p:spPr>
        </p:pic>
        <p:pic>
          <p:nvPicPr>
            <p:cNvPr id="19" name="Picture 18" descr="A blue and black logo&#10;&#10;Description automatically generated">
              <a:extLst>
                <a:ext uri="{FF2B5EF4-FFF2-40B4-BE49-F238E27FC236}">
                  <a16:creationId xmlns:a16="http://schemas.microsoft.com/office/drawing/2014/main" id="{F6D70521-0B02-0004-5757-7A013B6F8AC3}"/>
                </a:ext>
              </a:extLst>
            </p:cNvPr>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18818" y="207441"/>
              <a:ext cx="728834" cy="547835"/>
            </a:xfrm>
            <a:prstGeom prst="rect">
              <a:avLst/>
            </a:prstGeom>
          </p:spPr>
        </p:pic>
        <p:pic>
          <p:nvPicPr>
            <p:cNvPr id="20" name="Picture 19">
              <a:extLst>
                <a:ext uri="{FF2B5EF4-FFF2-40B4-BE49-F238E27FC236}">
                  <a16:creationId xmlns:a16="http://schemas.microsoft.com/office/drawing/2014/main" id="{C02837C4-3951-4F14-2837-883A9A85A99B}"/>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10769" y="248959"/>
              <a:ext cx="743461" cy="464798"/>
            </a:xfrm>
            <a:prstGeom prst="rect">
              <a:avLst/>
            </a:prstGeom>
          </p:spPr>
        </p:pic>
        <p:pic>
          <p:nvPicPr>
            <p:cNvPr id="21" name="Picture 20" descr="A blue line drawing of a factory&#10;&#10;Description automatically generated">
              <a:extLst>
                <a:ext uri="{FF2B5EF4-FFF2-40B4-BE49-F238E27FC236}">
                  <a16:creationId xmlns:a16="http://schemas.microsoft.com/office/drawing/2014/main" id="{A24A4C15-1FAC-B652-1523-A4B8D75FB3A1}"/>
                </a:ext>
              </a:extLst>
            </p:cNvPr>
            <p:cNvPicPr>
              <a:picLocks noChangeAspect="1"/>
            </p:cNvPicPr>
            <p:nvPr userDrawn="1"/>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33108" y="206578"/>
              <a:ext cx="668520" cy="549561"/>
            </a:xfrm>
            <a:prstGeom prst="rect">
              <a:avLst/>
            </a:prstGeom>
          </p:spPr>
        </p:pic>
        <p:pic>
          <p:nvPicPr>
            <p:cNvPr id="22" name="Picture 21" descr="A blue lightning bolt on a black background&#10;&#10;Description automatically generated">
              <a:extLst>
                <a:ext uri="{FF2B5EF4-FFF2-40B4-BE49-F238E27FC236}">
                  <a16:creationId xmlns:a16="http://schemas.microsoft.com/office/drawing/2014/main" id="{86D3BE28-002B-4465-A9E8-42BC42991922}"/>
                </a:ext>
              </a:extLst>
            </p:cNvPr>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67591" y="81029"/>
              <a:ext cx="800658" cy="800658"/>
            </a:xfrm>
            <a:prstGeom prst="rect">
              <a:avLst/>
            </a:prstGeom>
          </p:spPr>
        </p:pic>
        <p:pic>
          <p:nvPicPr>
            <p:cNvPr id="23" name="Picture 22">
              <a:extLst>
                <a:ext uri="{FF2B5EF4-FFF2-40B4-BE49-F238E27FC236}">
                  <a16:creationId xmlns:a16="http://schemas.microsoft.com/office/drawing/2014/main" id="{C8EC2AB8-9C0F-C71C-6C0A-C56F0D3BCACA}"/>
                </a:ext>
              </a:extLst>
            </p:cNvPr>
            <p:cNvPicPr>
              <a:picLocks noChangeAspect="1"/>
            </p:cNvPicPr>
            <p:nvPr userDrawn="1"/>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84467" y="269840"/>
              <a:ext cx="368388" cy="423037"/>
            </a:xfrm>
            <a:prstGeom prst="rect">
              <a:avLst/>
            </a:prstGeom>
          </p:spPr>
        </p:pic>
        <p:pic>
          <p:nvPicPr>
            <p:cNvPr id="24" name="Picture 23" descr="A blue and black logo&#10;&#10;Description automatically generated">
              <a:extLst>
                <a:ext uri="{FF2B5EF4-FFF2-40B4-BE49-F238E27FC236}">
                  <a16:creationId xmlns:a16="http://schemas.microsoft.com/office/drawing/2014/main" id="{23A82C7E-1D25-D03E-B01F-4E1FAB882A23}"/>
                </a:ext>
              </a:extLst>
            </p:cNvPr>
            <p:cNvPicPr>
              <a:picLocks noChangeAspect="1"/>
            </p:cNvPicPr>
            <p:nvPr userDrawn="1"/>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13615" y="259066"/>
              <a:ext cx="568027" cy="444584"/>
            </a:xfrm>
            <a:prstGeom prst="rect">
              <a:avLst/>
            </a:prstGeom>
          </p:spPr>
        </p:pic>
        <p:pic>
          <p:nvPicPr>
            <p:cNvPr id="25" name="Picture 24" descr="A blue and black logo&#10;&#10;Description automatically generated">
              <a:extLst>
                <a:ext uri="{FF2B5EF4-FFF2-40B4-BE49-F238E27FC236}">
                  <a16:creationId xmlns:a16="http://schemas.microsoft.com/office/drawing/2014/main" id="{13B79A6D-E161-0493-5B7D-05DF8A39BD37}"/>
                </a:ext>
              </a:extLst>
            </p:cNvPr>
            <p:cNvPicPr>
              <a:picLocks noChangeAspect="1"/>
            </p:cNvPicPr>
            <p:nvPr userDrawn="1"/>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20193" y="232182"/>
              <a:ext cx="446952" cy="498352"/>
            </a:xfrm>
            <a:prstGeom prst="rect">
              <a:avLst/>
            </a:prstGeom>
          </p:spPr>
        </p:pic>
        <p:pic>
          <p:nvPicPr>
            <p:cNvPr id="26" name="Picture 25">
              <a:extLst>
                <a:ext uri="{FF2B5EF4-FFF2-40B4-BE49-F238E27FC236}">
                  <a16:creationId xmlns:a16="http://schemas.microsoft.com/office/drawing/2014/main" id="{39CC6613-2A89-F56B-D964-49B384B19801}"/>
                </a:ext>
              </a:extLst>
            </p:cNvPr>
            <p:cNvPicPr>
              <a:picLocks noChangeAspect="1"/>
            </p:cNvPicPr>
            <p:nvPr userDrawn="1"/>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64449" y="284537"/>
              <a:ext cx="947050" cy="414938"/>
            </a:xfrm>
            <a:prstGeom prst="rect">
              <a:avLst/>
            </a:prstGeom>
          </p:spPr>
        </p:pic>
        <p:pic>
          <p:nvPicPr>
            <p:cNvPr id="27" name="Picture 26" descr="A blue line art of a bottle and a bowl&#10;&#10;Description automatically generated">
              <a:extLst>
                <a:ext uri="{FF2B5EF4-FFF2-40B4-BE49-F238E27FC236}">
                  <a16:creationId xmlns:a16="http://schemas.microsoft.com/office/drawing/2014/main" id="{937C3136-2F33-514D-C89E-88FF6BD94510}"/>
                </a:ext>
              </a:extLst>
            </p:cNvPr>
            <p:cNvPicPr>
              <a:picLocks noChangeAspect="1"/>
            </p:cNvPicPr>
            <p:nvPr userDrawn="1"/>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53486" y="81029"/>
              <a:ext cx="768836" cy="768836"/>
            </a:xfrm>
            <a:prstGeom prst="rect">
              <a:avLst/>
            </a:prstGeom>
          </p:spPr>
        </p:pic>
        <p:pic>
          <p:nvPicPr>
            <p:cNvPr id="28" name="Picture 27" descr="A blue line art of a building&#10;&#10;Description automatically generated">
              <a:extLst>
                <a:ext uri="{FF2B5EF4-FFF2-40B4-BE49-F238E27FC236}">
                  <a16:creationId xmlns:a16="http://schemas.microsoft.com/office/drawing/2014/main" id="{AA5331E6-8E00-AEE6-FFAC-EE8FE2C6B628}"/>
                </a:ext>
              </a:extLst>
            </p:cNvPr>
            <p:cNvPicPr>
              <a:picLocks noChangeAspect="1"/>
            </p:cNvPicPr>
            <p:nvPr userDrawn="1"/>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19002" y="6189"/>
              <a:ext cx="924300" cy="924300"/>
            </a:xfrm>
            <a:prstGeom prst="rect">
              <a:avLst/>
            </a:prstGeom>
          </p:spPr>
        </p:pic>
        <p:pic>
          <p:nvPicPr>
            <p:cNvPr id="29" name="Picture 28" descr="A blue line drawing of two cylindrical objects&#10;&#10;Description automatically generated">
              <a:extLst>
                <a:ext uri="{FF2B5EF4-FFF2-40B4-BE49-F238E27FC236}">
                  <a16:creationId xmlns:a16="http://schemas.microsoft.com/office/drawing/2014/main" id="{8CF0C440-CAB2-5FDF-A764-9AA224BB9072}"/>
                </a:ext>
              </a:extLst>
            </p:cNvPr>
            <p:cNvPicPr>
              <a:picLocks noChangeAspect="1"/>
            </p:cNvPicPr>
            <p:nvPr userDrawn="1"/>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562690" y="207391"/>
              <a:ext cx="645814" cy="547933"/>
            </a:xfrm>
            <a:prstGeom prst="rect">
              <a:avLst/>
            </a:prstGeom>
          </p:spPr>
        </p:pic>
      </p:grpSp>
    </p:spTree>
    <p:extLst>
      <p:ext uri="{BB962C8B-B14F-4D97-AF65-F5344CB8AC3E}">
        <p14:creationId xmlns:p14="http://schemas.microsoft.com/office/powerpoint/2010/main" val="829249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7FF0F3-8270-8925-FF30-843FF2734166}"/>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4" name="Footer Placeholder 3">
            <a:extLst>
              <a:ext uri="{FF2B5EF4-FFF2-40B4-BE49-F238E27FC236}">
                <a16:creationId xmlns:a16="http://schemas.microsoft.com/office/drawing/2014/main" id="{79007C79-811B-0C83-6E48-7D721FB438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C6711-39E8-207C-4081-AAF69DDE048D}"/>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2" name="Straight Connector 1">
            <a:extLst>
              <a:ext uri="{FF2B5EF4-FFF2-40B4-BE49-F238E27FC236}">
                <a16:creationId xmlns:a16="http://schemas.microsoft.com/office/drawing/2014/main" id="{71C7AC9D-FFDE-BF6E-7E5B-7EA2CE2F4656}"/>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36ADDD0-EEE6-BB38-B2E5-3D9AACE6BD10}"/>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173833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5A883-07F4-9C57-F387-0AB9053D93C2}"/>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3" name="Footer Placeholder 2">
            <a:extLst>
              <a:ext uri="{FF2B5EF4-FFF2-40B4-BE49-F238E27FC236}">
                <a16:creationId xmlns:a16="http://schemas.microsoft.com/office/drawing/2014/main" id="{ADC84C28-43AA-C1FD-6B08-AFC2FA46A3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472132-EA08-2060-E5B1-F29B351285BE}"/>
              </a:ext>
            </a:extLst>
          </p:cNvPr>
          <p:cNvSpPr>
            <a:spLocks noGrp="1"/>
          </p:cNvSpPr>
          <p:nvPr>
            <p:ph type="sldNum" sz="quarter" idx="12"/>
          </p:nvPr>
        </p:nvSpPr>
        <p:spPr/>
        <p:txBody>
          <a:bodyPr/>
          <a:lstStyle/>
          <a:p>
            <a:fld id="{5C422415-5C4A-4D0B-AB2D-113F933D53E6}" type="slidenum">
              <a:rPr lang="en-US" smtClean="0"/>
              <a:t>‹#›</a:t>
            </a:fld>
            <a:endParaRPr lang="en-US"/>
          </a:p>
        </p:txBody>
      </p:sp>
    </p:spTree>
    <p:extLst>
      <p:ext uri="{BB962C8B-B14F-4D97-AF65-F5344CB8AC3E}">
        <p14:creationId xmlns:p14="http://schemas.microsoft.com/office/powerpoint/2010/main" val="353626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A65A-C052-A71C-317B-E833431A6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25B8E-2803-AFD8-A4F0-B77EFA510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B199A2-95E1-194D-14F0-818443359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C3467-BEC4-A683-A5BF-B60D93E7FC7E}"/>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6" name="Footer Placeholder 5">
            <a:extLst>
              <a:ext uri="{FF2B5EF4-FFF2-40B4-BE49-F238E27FC236}">
                <a16:creationId xmlns:a16="http://schemas.microsoft.com/office/drawing/2014/main" id="{9059E60C-516E-40FB-B1A1-B0940661D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D42DD-08CB-C3BD-D24A-7E8E039BCAD9}"/>
              </a:ext>
            </a:extLst>
          </p:cNvPr>
          <p:cNvSpPr>
            <a:spLocks noGrp="1"/>
          </p:cNvSpPr>
          <p:nvPr>
            <p:ph type="sldNum" sz="quarter" idx="12"/>
          </p:nvPr>
        </p:nvSpPr>
        <p:spPr/>
        <p:txBody>
          <a:bodyPr/>
          <a:lstStyle/>
          <a:p>
            <a:fld id="{5C422415-5C4A-4D0B-AB2D-113F933D53E6}" type="slidenum">
              <a:rPr lang="en-US" smtClean="0"/>
              <a:t>‹#›</a:t>
            </a:fld>
            <a:endParaRPr lang="en-US"/>
          </a:p>
        </p:txBody>
      </p:sp>
    </p:spTree>
    <p:extLst>
      <p:ext uri="{BB962C8B-B14F-4D97-AF65-F5344CB8AC3E}">
        <p14:creationId xmlns:p14="http://schemas.microsoft.com/office/powerpoint/2010/main" val="272688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BC38-D40D-81C0-D205-25194F43C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D0EAD-5A65-8058-8BC6-221B02B9D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77F6B-BFD2-5902-4B92-17B5F40C9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1ECD2-2D87-0223-9408-550DFFEA060A}"/>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6" name="Footer Placeholder 5">
            <a:extLst>
              <a:ext uri="{FF2B5EF4-FFF2-40B4-BE49-F238E27FC236}">
                <a16:creationId xmlns:a16="http://schemas.microsoft.com/office/drawing/2014/main" id="{3B1C6668-C0C0-F174-DEFF-261EB59AC9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25CDF-2500-9BF5-6B59-5BB664044C1B}"/>
              </a:ext>
            </a:extLst>
          </p:cNvPr>
          <p:cNvSpPr>
            <a:spLocks noGrp="1"/>
          </p:cNvSpPr>
          <p:nvPr>
            <p:ph type="sldNum" sz="quarter" idx="12"/>
          </p:nvPr>
        </p:nvSpPr>
        <p:spPr/>
        <p:txBody>
          <a:bodyPr/>
          <a:lstStyle/>
          <a:p>
            <a:fld id="{5C422415-5C4A-4D0B-AB2D-113F933D53E6}" type="slidenum">
              <a:rPr lang="en-US" smtClean="0"/>
              <a:t>‹#›</a:t>
            </a:fld>
            <a:endParaRPr lang="en-US"/>
          </a:p>
        </p:txBody>
      </p:sp>
    </p:spTree>
    <p:extLst>
      <p:ext uri="{BB962C8B-B14F-4D97-AF65-F5344CB8AC3E}">
        <p14:creationId xmlns:p14="http://schemas.microsoft.com/office/powerpoint/2010/main" val="604487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F8D3-40A7-73AA-7027-1F76AB6440D6}"/>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B8E4406-63F5-0139-6C2C-C51D37814B13}"/>
              </a:ext>
            </a:extLst>
          </p:cNvPr>
          <p:cNvSpPr>
            <a:spLocks noGrp="1"/>
          </p:cNvSpPr>
          <p:nvPr>
            <p:ph idx="1"/>
          </p:nvPr>
        </p:nvSpPr>
        <p:spPr>
          <a:xfrm>
            <a:off x="472440" y="1653541"/>
            <a:ext cx="11186160" cy="4265458"/>
          </a:xfrm>
        </p:spPr>
        <p:txBody>
          <a:bodyPr>
            <a:normAutofit/>
          </a:bodyPr>
          <a:lstStyle>
            <a:lvl1pPr>
              <a:lnSpc>
                <a:spcPct val="100000"/>
              </a:lnSpc>
              <a:spcBef>
                <a:spcPts val="600"/>
              </a:spcBef>
              <a:spcAft>
                <a:spcPts val="1200"/>
              </a:spcAft>
              <a:defRPr sz="2400"/>
            </a:lvl1pPr>
            <a:lvl2pPr>
              <a:lnSpc>
                <a:spcPct val="100000"/>
              </a:lnSpc>
              <a:spcBef>
                <a:spcPts val="600"/>
              </a:spcBef>
              <a:spcAft>
                <a:spcPts val="1200"/>
              </a:spcAft>
              <a:defRPr sz="2400"/>
            </a:lvl2pPr>
            <a:lvl3pPr>
              <a:lnSpc>
                <a:spcPct val="100000"/>
              </a:lnSpc>
              <a:spcBef>
                <a:spcPts val="600"/>
              </a:spcBef>
              <a:spcAft>
                <a:spcPts val="1200"/>
              </a:spcAft>
              <a:defRPr sz="2400"/>
            </a:lvl3pPr>
            <a:lvl4pPr>
              <a:lnSpc>
                <a:spcPct val="100000"/>
              </a:lnSpc>
              <a:spcBef>
                <a:spcPts val="600"/>
              </a:spcBef>
              <a:spcAft>
                <a:spcPts val="1200"/>
              </a:spcAft>
              <a:defRPr sz="2400"/>
            </a:lvl4pPr>
            <a:lvl5pPr>
              <a:lnSpc>
                <a:spcPct val="100000"/>
              </a:lnSpc>
              <a:spcBef>
                <a:spcPts val="600"/>
              </a:spcBef>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02A09C-94BF-D338-6EEC-3A975A727D93}"/>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5" name="Footer Placeholder 4">
            <a:extLst>
              <a:ext uri="{FF2B5EF4-FFF2-40B4-BE49-F238E27FC236}">
                <a16:creationId xmlns:a16="http://schemas.microsoft.com/office/drawing/2014/main" id="{93B0837A-C370-AA49-02F9-92E257C06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819A5-D34A-CF30-F5FF-5923C2AB83E2}"/>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7" name="Straight Connector 6">
            <a:extLst>
              <a:ext uri="{FF2B5EF4-FFF2-40B4-BE49-F238E27FC236}">
                <a16:creationId xmlns:a16="http://schemas.microsoft.com/office/drawing/2014/main" id="{752A819A-EB99-3F22-CE6C-BA6E354F60C5}"/>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30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F8D3-40A7-73AA-7027-1F76AB6440D6}"/>
              </a:ext>
            </a:extLst>
          </p:cNvPr>
          <p:cNvSpPr>
            <a:spLocks noGrp="1"/>
          </p:cNvSpPr>
          <p:nvPr>
            <p:ph type="title"/>
          </p:nvPr>
        </p:nvSpPr>
        <p:spPr>
          <a:xfrm>
            <a:off x="472440" y="670878"/>
            <a:ext cx="4745019" cy="602615"/>
          </a:xfrm>
        </p:spPr>
        <p:txBody>
          <a:bodyPr>
            <a:normAutofit/>
          </a:bodyPr>
          <a:lstStyle>
            <a:lvl1pPr>
              <a:defRPr sz="3600">
                <a:solidFill>
                  <a:srgbClr val="1523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B8E4406-63F5-0139-6C2C-C51D37814B13}"/>
              </a:ext>
            </a:extLst>
          </p:cNvPr>
          <p:cNvSpPr>
            <a:spLocks noGrp="1"/>
          </p:cNvSpPr>
          <p:nvPr>
            <p:ph idx="1"/>
          </p:nvPr>
        </p:nvSpPr>
        <p:spPr>
          <a:xfrm>
            <a:off x="838200" y="1653541"/>
            <a:ext cx="3975847" cy="4265458"/>
          </a:xfrm>
        </p:spPr>
        <p:txBody>
          <a:bodyPr>
            <a:normAutofit/>
          </a:bodyPr>
          <a:lstStyle>
            <a:lvl1pPr>
              <a:lnSpc>
                <a:spcPct val="100000"/>
              </a:lnSpc>
              <a:spcBef>
                <a:spcPts val="600"/>
              </a:spcBef>
              <a:spcAft>
                <a:spcPts val="1200"/>
              </a:spcAft>
              <a:defRPr sz="2400"/>
            </a:lvl1pPr>
            <a:lvl2pPr>
              <a:lnSpc>
                <a:spcPct val="100000"/>
              </a:lnSpc>
              <a:spcBef>
                <a:spcPts val="600"/>
              </a:spcBef>
              <a:spcAft>
                <a:spcPts val="1200"/>
              </a:spcAft>
              <a:defRPr sz="2000"/>
            </a:lvl2pPr>
            <a:lvl3pPr>
              <a:lnSpc>
                <a:spcPct val="100000"/>
              </a:lnSpc>
              <a:spcBef>
                <a:spcPts val="600"/>
              </a:spcBef>
              <a:spcAft>
                <a:spcPts val="1200"/>
              </a:spcAft>
              <a:defRPr sz="1800"/>
            </a:lvl3pPr>
            <a:lvl4pPr>
              <a:lnSpc>
                <a:spcPct val="100000"/>
              </a:lnSpc>
              <a:spcBef>
                <a:spcPts val="600"/>
              </a:spcBef>
              <a:spcAft>
                <a:spcPts val="1200"/>
              </a:spcAft>
              <a:defRPr sz="1600"/>
            </a:lvl4pPr>
            <a:lvl5pPr>
              <a:lnSpc>
                <a:spcPct val="100000"/>
              </a:lnSpc>
              <a:spcBef>
                <a:spcPts val="600"/>
              </a:spcBef>
              <a:spcAft>
                <a:spcPts val="1200"/>
              </a:spcAf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102A09C-94BF-D338-6EEC-3A975A727D93}"/>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5" name="Footer Placeholder 4">
            <a:extLst>
              <a:ext uri="{FF2B5EF4-FFF2-40B4-BE49-F238E27FC236}">
                <a16:creationId xmlns:a16="http://schemas.microsoft.com/office/drawing/2014/main" id="{93B0837A-C370-AA49-02F9-92E257C06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819A5-D34A-CF30-F5FF-5923C2AB83E2}"/>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7" name="Straight Connector 6">
            <a:extLst>
              <a:ext uri="{FF2B5EF4-FFF2-40B4-BE49-F238E27FC236}">
                <a16:creationId xmlns:a16="http://schemas.microsoft.com/office/drawing/2014/main" id="{752A819A-EB99-3F22-CE6C-BA6E354F60C5}"/>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pic>
        <p:nvPicPr>
          <p:cNvPr id="8" name="Picture 7" descr="A group of cows standing in a field&#10;&#10;Description automatically generated">
            <a:extLst>
              <a:ext uri="{FF2B5EF4-FFF2-40B4-BE49-F238E27FC236}">
                <a16:creationId xmlns:a16="http://schemas.microsoft.com/office/drawing/2014/main" id="{7F9CC982-476A-35F1-1D9A-309972CC4C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66" r="-1" b="95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6071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DF6F93-240B-397F-693E-638683BBD3FE}"/>
              </a:ext>
            </a:extLst>
          </p:cNvPr>
          <p:cNvSpPr/>
          <p:nvPr userDrawn="1"/>
        </p:nvSpPr>
        <p:spPr>
          <a:xfrm>
            <a:off x="267420" y="250166"/>
            <a:ext cx="11593902" cy="633178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21AF6E-8EBC-944E-4172-8600A057FF3F}"/>
              </a:ext>
            </a:extLst>
          </p:cNvPr>
          <p:cNvSpPr>
            <a:spLocks noGrp="1"/>
          </p:cNvSpPr>
          <p:nvPr>
            <p:ph type="title"/>
          </p:nvPr>
        </p:nvSpPr>
        <p:spPr>
          <a:xfrm>
            <a:off x="831850" y="1709738"/>
            <a:ext cx="10515600" cy="285273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5C87462-64B4-ED09-BDB2-1B5AC6091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0E7F3-3A67-FD5B-2105-9BA57BB11EF6}"/>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5" name="Footer Placeholder 4">
            <a:extLst>
              <a:ext uri="{FF2B5EF4-FFF2-40B4-BE49-F238E27FC236}">
                <a16:creationId xmlns:a16="http://schemas.microsoft.com/office/drawing/2014/main" id="{320156C3-34E3-201F-D3EF-982F8319D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5691A-0986-3D75-9A38-690CA8184B23}"/>
              </a:ext>
            </a:extLst>
          </p:cNvPr>
          <p:cNvSpPr>
            <a:spLocks noGrp="1"/>
          </p:cNvSpPr>
          <p:nvPr>
            <p:ph type="sldNum" sz="quarter" idx="12"/>
          </p:nvPr>
        </p:nvSpPr>
        <p:spPr/>
        <p:txBody>
          <a:bodyPr/>
          <a:lstStyle/>
          <a:p>
            <a:fld id="{5C422415-5C4A-4D0B-AB2D-113F933D53E6}" type="slidenum">
              <a:rPr lang="en-US" smtClean="0"/>
              <a:t>‹#›</a:t>
            </a:fld>
            <a:endParaRPr lang="en-US"/>
          </a:p>
        </p:txBody>
      </p:sp>
      <p:pic>
        <p:nvPicPr>
          <p:cNvPr id="8" name="Picture 7" descr="A blue line drawing of a cow&#10;&#10;Description automatically generated">
            <a:extLst>
              <a:ext uri="{FF2B5EF4-FFF2-40B4-BE49-F238E27FC236}">
                <a16:creationId xmlns:a16="http://schemas.microsoft.com/office/drawing/2014/main" id="{C8D7099B-4E72-A212-7469-DC88F19CD756}"/>
              </a:ext>
            </a:extLst>
          </p:cNvPr>
          <p:cNvPicPr>
            <a:picLocks noChangeAspect="1"/>
          </p:cNvPicPr>
          <p:nvPr userDrawn="1"/>
        </p:nvPicPr>
        <p:blipFill>
          <a:blip r:embed="rId2">
            <a:duotone>
              <a:schemeClr val="accent6">
                <a:shade val="45000"/>
                <a:satMod val="135000"/>
              </a:schemeClr>
              <a:prstClr val="white"/>
            </a:duotone>
            <a:alphaModFix amt="16000"/>
            <a:extLst>
              <a:ext uri="{28A0092B-C50C-407E-A947-70E740481C1C}">
                <a14:useLocalDpi xmlns:a14="http://schemas.microsoft.com/office/drawing/2010/main" val="0"/>
              </a:ext>
            </a:extLst>
          </a:blip>
          <a:stretch>
            <a:fillRect/>
          </a:stretch>
        </p:blipFill>
        <p:spPr>
          <a:xfrm>
            <a:off x="0" y="768350"/>
            <a:ext cx="4313230" cy="4313230"/>
          </a:xfrm>
          <a:prstGeom prst="rect">
            <a:avLst/>
          </a:prstGeom>
        </p:spPr>
      </p:pic>
    </p:spTree>
    <p:extLst>
      <p:ext uri="{BB962C8B-B14F-4D97-AF65-F5344CB8AC3E}">
        <p14:creationId xmlns:p14="http://schemas.microsoft.com/office/powerpoint/2010/main" val="318219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C8091-5DF8-C0EE-9C4F-13C86558AACD}"/>
              </a:ext>
            </a:extLst>
          </p:cNvPr>
          <p:cNvSpPr>
            <a:spLocks noGrp="1"/>
          </p:cNvSpPr>
          <p:nvPr>
            <p:ph sz="half" idx="1"/>
          </p:nvPr>
        </p:nvSpPr>
        <p:spPr>
          <a:xfrm>
            <a:off x="838200" y="1825625"/>
            <a:ext cx="4872487" cy="435133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1061C1-892F-626C-42E3-5DCB83C28698}"/>
              </a:ext>
            </a:extLst>
          </p:cNvPr>
          <p:cNvSpPr>
            <a:spLocks noGrp="1"/>
          </p:cNvSpPr>
          <p:nvPr>
            <p:ph sz="half" idx="2"/>
          </p:nvPr>
        </p:nvSpPr>
        <p:spPr>
          <a:xfrm>
            <a:off x="6650966" y="1825625"/>
            <a:ext cx="4702834" cy="435133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115E58-305D-DA4E-6F77-A0ED8D875B19}"/>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6" name="Footer Placeholder 5">
            <a:extLst>
              <a:ext uri="{FF2B5EF4-FFF2-40B4-BE49-F238E27FC236}">
                <a16:creationId xmlns:a16="http://schemas.microsoft.com/office/drawing/2014/main" id="{972FAC50-0E0A-4E7C-0EEC-D8B623CB7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C60B2-9A2F-44ED-58D3-B8189F25B212}"/>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2" name="Straight Connector 1">
            <a:extLst>
              <a:ext uri="{FF2B5EF4-FFF2-40B4-BE49-F238E27FC236}">
                <a16:creationId xmlns:a16="http://schemas.microsoft.com/office/drawing/2014/main" id="{1AA683C5-77EA-F968-74A0-05E12D8D70C2}"/>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3F8526D-2424-FD5D-32DE-4C77C7C0AE67}"/>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1737772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C8091-5DF8-C0EE-9C4F-13C86558AACD}"/>
              </a:ext>
            </a:extLst>
          </p:cNvPr>
          <p:cNvSpPr>
            <a:spLocks noGrp="1"/>
          </p:cNvSpPr>
          <p:nvPr>
            <p:ph sz="half" idx="1"/>
          </p:nvPr>
        </p:nvSpPr>
        <p:spPr>
          <a:xfrm>
            <a:off x="838200" y="2631057"/>
            <a:ext cx="4872487" cy="3545906"/>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1061C1-892F-626C-42E3-5DCB83C28698}"/>
              </a:ext>
            </a:extLst>
          </p:cNvPr>
          <p:cNvSpPr>
            <a:spLocks noGrp="1"/>
          </p:cNvSpPr>
          <p:nvPr>
            <p:ph sz="half" idx="2"/>
          </p:nvPr>
        </p:nvSpPr>
        <p:spPr>
          <a:xfrm>
            <a:off x="6650966" y="2631055"/>
            <a:ext cx="4702834" cy="3545907"/>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4115E58-305D-DA4E-6F77-A0ED8D875B19}"/>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6" name="Footer Placeholder 5">
            <a:extLst>
              <a:ext uri="{FF2B5EF4-FFF2-40B4-BE49-F238E27FC236}">
                <a16:creationId xmlns:a16="http://schemas.microsoft.com/office/drawing/2014/main" id="{972FAC50-0E0A-4E7C-0EEC-D8B623CB7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C60B2-9A2F-44ED-58D3-B8189F25B212}"/>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2" name="Straight Connector 1">
            <a:extLst>
              <a:ext uri="{FF2B5EF4-FFF2-40B4-BE49-F238E27FC236}">
                <a16:creationId xmlns:a16="http://schemas.microsoft.com/office/drawing/2014/main" id="{1AA683C5-77EA-F968-74A0-05E12D8D70C2}"/>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3F8526D-2424-FD5D-32DE-4C77C7C0AE67}"/>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279389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C8091-5DF8-C0EE-9C4F-13C86558AACD}"/>
              </a:ext>
            </a:extLst>
          </p:cNvPr>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91061C1-892F-626C-42E3-5DCB83C28698}"/>
              </a:ext>
            </a:extLst>
          </p:cNvPr>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4115E58-305D-DA4E-6F77-A0ED8D875B19}"/>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6" name="Footer Placeholder 5">
            <a:extLst>
              <a:ext uri="{FF2B5EF4-FFF2-40B4-BE49-F238E27FC236}">
                <a16:creationId xmlns:a16="http://schemas.microsoft.com/office/drawing/2014/main" id="{972FAC50-0E0A-4E7C-0EEC-D8B623CB7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C60B2-9A2F-44ED-58D3-B8189F25B212}"/>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2" name="Straight Connector 1">
            <a:extLst>
              <a:ext uri="{FF2B5EF4-FFF2-40B4-BE49-F238E27FC236}">
                <a16:creationId xmlns:a16="http://schemas.microsoft.com/office/drawing/2014/main" id="{DA0FA554-FCE3-DB16-7D92-554AE68E6C17}"/>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8FD8023-3CC7-0F37-F3C6-698E6153F614}"/>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330095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0FB2D4-5918-B282-D384-FCDD3E28B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F8C86-C9C5-E172-BC77-932549C9B10D}"/>
              </a:ext>
            </a:extLst>
          </p:cNvPr>
          <p:cNvSpPr>
            <a:spLocks noGrp="1"/>
          </p:cNvSpPr>
          <p:nvPr>
            <p:ph sz="half" idx="2"/>
          </p:nvPr>
        </p:nvSpPr>
        <p:spPr>
          <a:xfrm>
            <a:off x="839788" y="2505075"/>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2897EB-894C-43E3-8744-50FE36EEB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0D4E8-C88F-0D58-2460-CDA1284B1162}"/>
              </a:ext>
            </a:extLst>
          </p:cNvPr>
          <p:cNvSpPr>
            <a:spLocks noGrp="1"/>
          </p:cNvSpPr>
          <p:nvPr>
            <p:ph sz="quarter" idx="4"/>
          </p:nvPr>
        </p:nvSpPr>
        <p:spPr>
          <a:xfrm>
            <a:off x="6172200" y="2505075"/>
            <a:ext cx="5183188"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863B9-E46C-F3B3-2C3C-47D11E5C4483}"/>
              </a:ext>
            </a:extLst>
          </p:cNvPr>
          <p:cNvSpPr>
            <a:spLocks noGrp="1"/>
          </p:cNvSpPr>
          <p:nvPr>
            <p:ph type="dt" sz="half" idx="10"/>
          </p:nvPr>
        </p:nvSpPr>
        <p:spPr/>
        <p:txBody>
          <a:bodyPr/>
          <a:lstStyle/>
          <a:p>
            <a:fld id="{302278A1-853C-40BF-A2A1-F0ABBBF95549}" type="datetimeFigureOut">
              <a:rPr lang="en-US" smtClean="0"/>
              <a:t>11/7/2024</a:t>
            </a:fld>
            <a:endParaRPr lang="en-US"/>
          </a:p>
        </p:txBody>
      </p:sp>
      <p:sp>
        <p:nvSpPr>
          <p:cNvPr id="8" name="Footer Placeholder 7">
            <a:extLst>
              <a:ext uri="{FF2B5EF4-FFF2-40B4-BE49-F238E27FC236}">
                <a16:creationId xmlns:a16="http://schemas.microsoft.com/office/drawing/2014/main" id="{6DD99532-40F5-2193-C8C3-815C7B717E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AF2EAC-FD2B-8C61-EA09-04731DF4FD19}"/>
              </a:ext>
            </a:extLst>
          </p:cNvPr>
          <p:cNvSpPr>
            <a:spLocks noGrp="1"/>
          </p:cNvSpPr>
          <p:nvPr>
            <p:ph type="sldNum" sz="quarter" idx="12"/>
          </p:nvPr>
        </p:nvSpPr>
        <p:spPr/>
        <p:txBody>
          <a:bodyPr/>
          <a:lstStyle/>
          <a:p>
            <a:fld id="{5C422415-5C4A-4D0B-AB2D-113F933D53E6}" type="slidenum">
              <a:rPr lang="en-US" smtClean="0"/>
              <a:t>‹#›</a:t>
            </a:fld>
            <a:endParaRPr lang="en-US"/>
          </a:p>
        </p:txBody>
      </p:sp>
      <p:cxnSp>
        <p:nvCxnSpPr>
          <p:cNvPr id="2" name="Straight Connector 1">
            <a:extLst>
              <a:ext uri="{FF2B5EF4-FFF2-40B4-BE49-F238E27FC236}">
                <a16:creationId xmlns:a16="http://schemas.microsoft.com/office/drawing/2014/main" id="{A1463470-F2E0-562E-71A7-5B37F0EDC2F6}"/>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00E8B8-2E5C-A1F9-1E43-4FDF66512090}"/>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3975858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0FB2D4-5918-B282-D384-FCDD3E28B2F8}"/>
              </a:ext>
            </a:extLst>
          </p:cNvPr>
          <p:cNvSpPr>
            <a:spLocks noGrp="1"/>
          </p:cNvSpPr>
          <p:nvPr>
            <p:ph type="body" idx="1"/>
          </p:nvPr>
        </p:nvSpPr>
        <p:spPr>
          <a:xfrm>
            <a:off x="839789" y="1715666"/>
            <a:ext cx="3275012" cy="561699"/>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38F8C86-C9C5-E172-BC77-932549C9B10D}"/>
              </a:ext>
            </a:extLst>
          </p:cNvPr>
          <p:cNvSpPr>
            <a:spLocks noGrp="1"/>
          </p:cNvSpPr>
          <p:nvPr>
            <p:ph sz="half" idx="2"/>
          </p:nvPr>
        </p:nvSpPr>
        <p:spPr>
          <a:xfrm>
            <a:off x="839789" y="2383672"/>
            <a:ext cx="3275012" cy="3840495"/>
          </a:xfrm>
        </p:spPr>
        <p:txBody>
          <a:bodyPr>
            <a:normAutofit/>
          </a:bodyPr>
          <a:lstStyle>
            <a:lvl1pPr marL="0" indent="0">
              <a:lnSpc>
                <a:spcPct val="100000"/>
              </a:lnSpc>
              <a:spcBef>
                <a:spcPts val="0"/>
              </a:spcBef>
              <a:spcAft>
                <a:spcPts val="600"/>
              </a:spcAft>
              <a:buNone/>
              <a:defRPr sz="2000"/>
            </a:lvl1pPr>
            <a:lvl2pPr marL="457200" indent="0">
              <a:lnSpc>
                <a:spcPct val="100000"/>
              </a:lnSpc>
              <a:spcBef>
                <a:spcPts val="0"/>
              </a:spcBef>
              <a:spcAft>
                <a:spcPts val="600"/>
              </a:spcAft>
              <a:buNone/>
              <a:defRPr sz="2000"/>
            </a:lvl2pPr>
            <a:lvl3pPr marL="914400" indent="0">
              <a:lnSpc>
                <a:spcPct val="100000"/>
              </a:lnSpc>
              <a:spcBef>
                <a:spcPts val="0"/>
              </a:spcBef>
              <a:spcAft>
                <a:spcPts val="600"/>
              </a:spcAft>
              <a:buNone/>
              <a:defRPr sz="2000"/>
            </a:lvl3pPr>
            <a:lvl4pPr marL="1371600" indent="0">
              <a:lnSpc>
                <a:spcPct val="100000"/>
              </a:lnSpc>
              <a:spcBef>
                <a:spcPts val="0"/>
              </a:spcBef>
              <a:spcAft>
                <a:spcPts val="600"/>
              </a:spcAft>
              <a:buNone/>
              <a:defRPr sz="2000"/>
            </a:lvl4pPr>
            <a:lvl5pPr marL="1828800" indent="0">
              <a:lnSpc>
                <a:spcPct val="100000"/>
              </a:lnSpc>
              <a:spcBef>
                <a:spcPts val="0"/>
              </a:spcBef>
              <a:spcAft>
                <a:spcPts val="600"/>
              </a:spcAft>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2897EB-894C-43E3-8744-50FE36EEBD62}"/>
              </a:ext>
            </a:extLst>
          </p:cNvPr>
          <p:cNvSpPr>
            <a:spLocks noGrp="1"/>
          </p:cNvSpPr>
          <p:nvPr>
            <p:ph type="body" sz="quarter" idx="3"/>
          </p:nvPr>
        </p:nvSpPr>
        <p:spPr>
          <a:xfrm>
            <a:off x="8283388" y="1715668"/>
            <a:ext cx="3072000" cy="561694"/>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9B0D4E8-C88F-0D58-2460-CDA1284B1162}"/>
              </a:ext>
            </a:extLst>
          </p:cNvPr>
          <p:cNvSpPr>
            <a:spLocks noGrp="1"/>
          </p:cNvSpPr>
          <p:nvPr>
            <p:ph sz="quarter" idx="4"/>
          </p:nvPr>
        </p:nvSpPr>
        <p:spPr>
          <a:xfrm>
            <a:off x="8283386" y="2383671"/>
            <a:ext cx="3072001" cy="3840496"/>
          </a:xfrm>
        </p:spPr>
        <p:txBody>
          <a:bodyPr>
            <a:normAutofit/>
          </a:bodyPr>
          <a:lstStyle>
            <a:lvl1pPr marL="0" indent="0">
              <a:lnSpc>
                <a:spcPct val="100000"/>
              </a:lnSpc>
              <a:spcBef>
                <a:spcPts val="0"/>
              </a:spcBef>
              <a:spcAft>
                <a:spcPts val="600"/>
              </a:spcAft>
              <a:buNone/>
              <a:defRPr sz="2000"/>
            </a:lvl1pPr>
            <a:lvl2pPr marL="457200" indent="0">
              <a:lnSpc>
                <a:spcPct val="100000"/>
              </a:lnSpc>
              <a:spcBef>
                <a:spcPts val="0"/>
              </a:spcBef>
              <a:spcAft>
                <a:spcPts val="600"/>
              </a:spcAft>
              <a:buNone/>
              <a:defRPr sz="2000"/>
            </a:lvl2pPr>
            <a:lvl3pPr marL="914400" indent="0">
              <a:lnSpc>
                <a:spcPct val="100000"/>
              </a:lnSpc>
              <a:spcBef>
                <a:spcPts val="0"/>
              </a:spcBef>
              <a:spcAft>
                <a:spcPts val="600"/>
              </a:spcAft>
              <a:buNone/>
              <a:defRPr sz="2000"/>
            </a:lvl3pPr>
            <a:lvl4pPr marL="1371600" indent="0">
              <a:lnSpc>
                <a:spcPct val="100000"/>
              </a:lnSpc>
              <a:spcBef>
                <a:spcPts val="0"/>
              </a:spcBef>
              <a:spcAft>
                <a:spcPts val="600"/>
              </a:spcAft>
              <a:buNone/>
              <a:defRPr sz="2000"/>
            </a:lvl4pPr>
            <a:lvl5pPr marL="1828800" indent="0">
              <a:lnSpc>
                <a:spcPct val="100000"/>
              </a:lnSpc>
              <a:spcBef>
                <a:spcPts val="0"/>
              </a:spcBef>
              <a:spcAft>
                <a:spcPts val="600"/>
              </a:spcAft>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96863B9-E46C-F3B3-2C3C-47D11E5C4483}"/>
              </a:ext>
            </a:extLst>
          </p:cNvPr>
          <p:cNvSpPr>
            <a:spLocks noGrp="1"/>
          </p:cNvSpPr>
          <p:nvPr>
            <p:ph type="dt" sz="half" idx="10"/>
          </p:nvPr>
        </p:nvSpPr>
        <p:spPr>
          <a:xfrm>
            <a:off x="838200" y="6390854"/>
            <a:ext cx="2743200" cy="365125"/>
          </a:xfrm>
        </p:spPr>
        <p:txBody>
          <a:bodyPr/>
          <a:lstStyle/>
          <a:p>
            <a:fld id="{302278A1-853C-40BF-A2A1-F0ABBBF95549}" type="datetimeFigureOut">
              <a:rPr lang="en-US" smtClean="0"/>
              <a:t>11/7/2024</a:t>
            </a:fld>
            <a:endParaRPr lang="en-US"/>
          </a:p>
        </p:txBody>
      </p:sp>
      <p:sp>
        <p:nvSpPr>
          <p:cNvPr id="8" name="Footer Placeholder 7">
            <a:extLst>
              <a:ext uri="{FF2B5EF4-FFF2-40B4-BE49-F238E27FC236}">
                <a16:creationId xmlns:a16="http://schemas.microsoft.com/office/drawing/2014/main" id="{6DD99532-40F5-2193-C8C3-815C7B717E2E}"/>
              </a:ext>
            </a:extLst>
          </p:cNvPr>
          <p:cNvSpPr>
            <a:spLocks noGrp="1"/>
          </p:cNvSpPr>
          <p:nvPr>
            <p:ph type="ftr" sz="quarter" idx="11"/>
          </p:nvPr>
        </p:nvSpPr>
        <p:spPr>
          <a:xfrm>
            <a:off x="4038600" y="6390854"/>
            <a:ext cx="4114800" cy="365125"/>
          </a:xfrm>
        </p:spPr>
        <p:txBody>
          <a:bodyPr/>
          <a:lstStyle/>
          <a:p>
            <a:endParaRPr lang="en-US"/>
          </a:p>
        </p:txBody>
      </p:sp>
      <p:sp>
        <p:nvSpPr>
          <p:cNvPr id="9" name="Slide Number Placeholder 8">
            <a:extLst>
              <a:ext uri="{FF2B5EF4-FFF2-40B4-BE49-F238E27FC236}">
                <a16:creationId xmlns:a16="http://schemas.microsoft.com/office/drawing/2014/main" id="{2FAF2EAC-FD2B-8C61-EA09-04731DF4FD19}"/>
              </a:ext>
            </a:extLst>
          </p:cNvPr>
          <p:cNvSpPr>
            <a:spLocks noGrp="1"/>
          </p:cNvSpPr>
          <p:nvPr>
            <p:ph type="sldNum" sz="quarter" idx="12"/>
          </p:nvPr>
        </p:nvSpPr>
        <p:spPr>
          <a:xfrm>
            <a:off x="8610600" y="6390854"/>
            <a:ext cx="2743200" cy="365125"/>
          </a:xfrm>
        </p:spPr>
        <p:txBody>
          <a:bodyPr/>
          <a:lstStyle/>
          <a:p>
            <a:fld id="{5C422415-5C4A-4D0B-AB2D-113F933D53E6}" type="slidenum">
              <a:rPr lang="en-US" smtClean="0"/>
              <a:t>‹#›</a:t>
            </a:fld>
            <a:endParaRPr lang="en-US"/>
          </a:p>
        </p:txBody>
      </p:sp>
      <p:sp>
        <p:nvSpPr>
          <p:cNvPr id="10" name="Text Placeholder 4">
            <a:extLst>
              <a:ext uri="{FF2B5EF4-FFF2-40B4-BE49-F238E27FC236}">
                <a16:creationId xmlns:a16="http://schemas.microsoft.com/office/drawing/2014/main" id="{EBCBD425-6855-0C55-A4FC-029BA1011869}"/>
              </a:ext>
            </a:extLst>
          </p:cNvPr>
          <p:cNvSpPr>
            <a:spLocks noGrp="1"/>
          </p:cNvSpPr>
          <p:nvPr>
            <p:ph type="body" sz="quarter" idx="13"/>
          </p:nvPr>
        </p:nvSpPr>
        <p:spPr>
          <a:xfrm>
            <a:off x="4663094" y="1715667"/>
            <a:ext cx="3072000" cy="561695"/>
          </a:xfrm>
        </p:spPr>
        <p:txBody>
          <a:bodyPr anchor="t">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D32C4171-A4DA-4259-9697-4581FD45C211}"/>
              </a:ext>
            </a:extLst>
          </p:cNvPr>
          <p:cNvSpPr>
            <a:spLocks noGrp="1"/>
          </p:cNvSpPr>
          <p:nvPr>
            <p:ph sz="quarter" idx="14"/>
          </p:nvPr>
        </p:nvSpPr>
        <p:spPr>
          <a:xfrm>
            <a:off x="4663092" y="2383671"/>
            <a:ext cx="3072001" cy="3840496"/>
          </a:xfrm>
        </p:spPr>
        <p:txBody>
          <a:bodyPr>
            <a:normAutofit/>
          </a:bodyPr>
          <a:lstStyle>
            <a:lvl1pPr marL="0" indent="0">
              <a:lnSpc>
                <a:spcPct val="100000"/>
              </a:lnSpc>
              <a:spcBef>
                <a:spcPts val="0"/>
              </a:spcBef>
              <a:spcAft>
                <a:spcPts val="600"/>
              </a:spcAft>
              <a:buNone/>
              <a:defRPr sz="2000"/>
            </a:lvl1pPr>
            <a:lvl2pPr marL="457200" indent="0">
              <a:lnSpc>
                <a:spcPct val="100000"/>
              </a:lnSpc>
              <a:spcBef>
                <a:spcPts val="0"/>
              </a:spcBef>
              <a:spcAft>
                <a:spcPts val="600"/>
              </a:spcAft>
              <a:buNone/>
              <a:defRPr sz="2000"/>
            </a:lvl2pPr>
            <a:lvl3pPr marL="914400" indent="0">
              <a:lnSpc>
                <a:spcPct val="100000"/>
              </a:lnSpc>
              <a:spcBef>
                <a:spcPts val="0"/>
              </a:spcBef>
              <a:spcAft>
                <a:spcPts val="600"/>
              </a:spcAft>
              <a:buNone/>
              <a:defRPr sz="2000"/>
            </a:lvl3pPr>
            <a:lvl4pPr marL="1371600" indent="0">
              <a:lnSpc>
                <a:spcPct val="100000"/>
              </a:lnSpc>
              <a:spcBef>
                <a:spcPts val="0"/>
              </a:spcBef>
              <a:spcAft>
                <a:spcPts val="600"/>
              </a:spcAft>
              <a:buNone/>
              <a:defRPr sz="2000"/>
            </a:lvl4pPr>
            <a:lvl5pPr marL="1828800" indent="0">
              <a:lnSpc>
                <a:spcPct val="100000"/>
              </a:lnSpc>
              <a:spcBef>
                <a:spcPts val="0"/>
              </a:spcBef>
              <a:spcAft>
                <a:spcPts val="600"/>
              </a:spcAft>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A1E52A2E-2A2B-D08F-7B93-5067477CE93D}"/>
              </a:ext>
            </a:extLst>
          </p:cNvPr>
          <p:cNvCxnSpPr>
            <a:cxnSpLocks/>
          </p:cNvCxnSpPr>
          <p:nvPr userDrawn="1"/>
        </p:nvCxnSpPr>
        <p:spPr>
          <a:xfrm>
            <a:off x="0" y="376709"/>
            <a:ext cx="1485900" cy="0"/>
          </a:xfrm>
          <a:prstGeom prst="line">
            <a:avLst/>
          </a:prstGeom>
          <a:ln w="38100">
            <a:solidFill>
              <a:srgbClr val="15235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C93CFA6-D32D-3AF2-34AA-8C425CA08441}"/>
              </a:ext>
            </a:extLst>
          </p:cNvPr>
          <p:cNvSpPr>
            <a:spLocks noGrp="1"/>
          </p:cNvSpPr>
          <p:nvPr>
            <p:ph type="title"/>
          </p:nvPr>
        </p:nvSpPr>
        <p:spPr>
          <a:xfrm>
            <a:off x="472440" y="670878"/>
            <a:ext cx="11186160" cy="602615"/>
          </a:xfrm>
        </p:spPr>
        <p:txBody>
          <a:bodyPr>
            <a:normAutofit/>
          </a:bodyPr>
          <a:lstStyle>
            <a:lvl1pPr>
              <a:defRPr sz="3600">
                <a:solidFill>
                  <a:srgbClr val="15235F"/>
                </a:solidFill>
              </a:defRPr>
            </a:lvl1pPr>
          </a:lstStyle>
          <a:p>
            <a:r>
              <a:rPr lang="en-US" dirty="0"/>
              <a:t>Click to edit Master title style</a:t>
            </a:r>
          </a:p>
        </p:txBody>
      </p:sp>
    </p:spTree>
    <p:extLst>
      <p:ext uri="{BB962C8B-B14F-4D97-AF65-F5344CB8AC3E}">
        <p14:creationId xmlns:p14="http://schemas.microsoft.com/office/powerpoint/2010/main" val="301750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D92FC-F018-18EB-A72C-FE97ECEFB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484F14-9700-7BB5-4614-984E96587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59923-AA45-B141-E379-DB43A20B3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278A1-853C-40BF-A2A1-F0ABBBF95549}" type="datetimeFigureOut">
              <a:rPr lang="en-US" smtClean="0"/>
              <a:t>11/7/2024</a:t>
            </a:fld>
            <a:endParaRPr lang="en-US"/>
          </a:p>
        </p:txBody>
      </p:sp>
      <p:sp>
        <p:nvSpPr>
          <p:cNvPr id="5" name="Footer Placeholder 4">
            <a:extLst>
              <a:ext uri="{FF2B5EF4-FFF2-40B4-BE49-F238E27FC236}">
                <a16:creationId xmlns:a16="http://schemas.microsoft.com/office/drawing/2014/main" id="{D0A6910E-7CE3-CC27-7075-1A3F98093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EBBA40-B4CD-BED8-223F-0CA7FAC16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22415-5C4A-4D0B-AB2D-113F933D53E6}" type="slidenum">
              <a:rPr lang="en-US" smtClean="0"/>
              <a:t>‹#›</a:t>
            </a:fld>
            <a:endParaRPr lang="en-US"/>
          </a:p>
        </p:txBody>
      </p:sp>
    </p:spTree>
    <p:extLst>
      <p:ext uri="{BB962C8B-B14F-4D97-AF65-F5344CB8AC3E}">
        <p14:creationId xmlns:p14="http://schemas.microsoft.com/office/powerpoint/2010/main" val="3771475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61" r:id="rId6"/>
    <p:sldLayoutId id="2147483659" r:id="rId7"/>
    <p:sldLayoutId id="2147483653" r:id="rId8"/>
    <p:sldLayoutId id="2147483660" r:id="rId9"/>
    <p:sldLayoutId id="2147483654" r:id="rId10"/>
    <p:sldLayoutId id="2147483655" r:id="rId11"/>
    <p:sldLayoutId id="2147483656" r:id="rId12"/>
    <p:sldLayoutId id="21474836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ww.epa.gov/agstar/practices-reduce-methane-emissions-livestock-manure-management" TargetMode="External"/><Relationship Id="rId4" Type="http://schemas.openxmlformats.org/officeDocument/2006/relationships/hyperlink" Target="https://www.epa.gov/gmi/importance-methan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doi.org/10.2134/jeq2011.0184" TargetMode="External"/><Relationship Id="rId4" Type="http://schemas.openxmlformats.org/officeDocument/2006/relationships/hyperlink" Target="https://www.epa.gov/agstar/practices-reduce-methane-emissions-livestock-manure-managemen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pa.gov/agstar/practices-reduce-methane-emissions-livestock-manure-managemen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www.usda.gov/oce/entity-scale-ghg-methods/downloa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usda.gov/oce/entity-scale-ghg-methods/download" TargetMode="External"/><Relationship Id="rId5" Type="http://schemas.openxmlformats.org/officeDocument/2006/relationships/hyperlink" Target="https://www.epa.gov/agstar/practices-reduce-methane-emissions-livestock-manure-management"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doi.org/10.1002/jeq2.20367" TargetMode="External"/><Relationship Id="rId5" Type="http://schemas.openxmlformats.org/officeDocument/2006/relationships/image" Target="../media/image2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usda.gov/oce/entity-scale-ghg-methods/download"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epa.gov/agstar/practices-reduce-methane-emissions-livestock-manure-management" TargetMode="External"/><Relationship Id="rId5" Type="http://schemas.openxmlformats.org/officeDocument/2006/relationships/image" Target="../media/image1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ers.usda.gov/publications/pub-details/?pubid=10608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www.epa.gov/agstar/practices-reduce-methane-emissions-livestock-manure-managemen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usda.gov/oce/entity-scale-ghg-methods/downloa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3C04-BA31-15A9-23E6-7AB5A24AFD88}"/>
              </a:ext>
            </a:extLst>
          </p:cNvPr>
          <p:cNvSpPr>
            <a:spLocks noGrp="1"/>
          </p:cNvSpPr>
          <p:nvPr>
            <p:ph type="ctrTitle"/>
          </p:nvPr>
        </p:nvSpPr>
        <p:spPr>
          <a:xfrm>
            <a:off x="1524000" y="1940767"/>
            <a:ext cx="9144000" cy="1791478"/>
          </a:xfrm>
        </p:spPr>
        <p:txBody>
          <a:bodyPr>
            <a:noAutofit/>
          </a:bodyPr>
          <a:lstStyle/>
          <a:p>
            <a:r>
              <a:rPr lang="en-US" sz="6000" dirty="0">
                <a:solidFill>
                  <a:srgbClr val="15235F"/>
                </a:solidFill>
                <a:latin typeface="Aptos ExtraBold" panose="020B0004020202020204" pitchFamily="34" charset="0"/>
              </a:rPr>
              <a:t>How Manure Storage Impacts Farm Emissions</a:t>
            </a:r>
          </a:p>
        </p:txBody>
      </p:sp>
    </p:spTree>
    <p:extLst>
      <p:ext uri="{BB962C8B-B14F-4D97-AF65-F5344CB8AC3E}">
        <p14:creationId xmlns:p14="http://schemas.microsoft.com/office/powerpoint/2010/main" val="380324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82511D1-B76B-BFBC-6998-A865ADE04595}"/>
              </a:ext>
            </a:extLst>
          </p:cNvPr>
          <p:cNvSpPr txBox="1">
            <a:spLocks/>
          </p:cNvSpPr>
          <p:nvPr/>
        </p:nvSpPr>
        <p:spPr>
          <a:xfrm>
            <a:off x="472440" y="670878"/>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dirty="0"/>
              <a:t>BIOGAS COLLECTION AND UTILIZATION</a:t>
            </a:r>
          </a:p>
        </p:txBody>
      </p:sp>
      <p:sp>
        <p:nvSpPr>
          <p:cNvPr id="2" name="Content Placeholder 1">
            <a:extLst>
              <a:ext uri="{FF2B5EF4-FFF2-40B4-BE49-F238E27FC236}">
                <a16:creationId xmlns:a16="http://schemas.microsoft.com/office/drawing/2014/main" id="{F9203202-AD2C-6188-3B34-3876652F5FFD}"/>
              </a:ext>
            </a:extLst>
          </p:cNvPr>
          <p:cNvSpPr>
            <a:spLocks noGrp="1"/>
          </p:cNvSpPr>
          <p:nvPr>
            <p:ph sz="half" idx="1"/>
          </p:nvPr>
        </p:nvSpPr>
        <p:spPr>
          <a:xfrm>
            <a:off x="717884" y="1835784"/>
            <a:ext cx="4872487" cy="4351338"/>
          </a:xfrm>
        </p:spPr>
        <p:txBody>
          <a:bodyPr>
            <a:normAutofit/>
          </a:bodyPr>
          <a:lstStyle/>
          <a:p>
            <a:r>
              <a:rPr lang="en-CA" b="0" i="0" u="none" strike="noStrike" dirty="0">
                <a:solidFill>
                  <a:srgbClr val="000000"/>
                </a:solidFill>
                <a:effectLst/>
              </a:rPr>
              <a:t>Covering manure storage with an impermeable cover, like plastic, allows </a:t>
            </a:r>
            <a:r>
              <a:rPr lang="en-CA" dirty="0">
                <a:solidFill>
                  <a:srgbClr val="000000"/>
                </a:solidFill>
              </a:rPr>
              <a:t>for the</a:t>
            </a:r>
            <a:r>
              <a:rPr lang="en-CA" b="0" i="0" u="none" strike="noStrike" dirty="0">
                <a:solidFill>
                  <a:srgbClr val="000000"/>
                </a:solidFill>
                <a:effectLst/>
              </a:rPr>
              <a:t> capture of the gases produced </a:t>
            </a:r>
          </a:p>
          <a:p>
            <a:r>
              <a:rPr lang="en-CA" b="0" i="0" u="none" strike="noStrike" dirty="0">
                <a:solidFill>
                  <a:srgbClr val="000000"/>
                </a:solidFill>
                <a:effectLst/>
              </a:rPr>
              <a:t>We can then combust the captured methane to convert it into carbon dioxide, a less detrimental greenhouse gas</a:t>
            </a:r>
          </a:p>
          <a:p>
            <a:r>
              <a:rPr lang="en-CA" dirty="0">
                <a:solidFill>
                  <a:srgbClr val="000000"/>
                </a:solidFill>
              </a:rPr>
              <a:t>Ammonia is still an air quality and emissions concern </a:t>
            </a:r>
            <a:endParaRPr lang="en-US" dirty="0"/>
          </a:p>
        </p:txBody>
      </p:sp>
      <p:pic>
        <p:nvPicPr>
          <p:cNvPr id="7" name="Content Placeholder 6">
            <a:extLst>
              <a:ext uri="{FF2B5EF4-FFF2-40B4-BE49-F238E27FC236}">
                <a16:creationId xmlns:a16="http://schemas.microsoft.com/office/drawing/2014/main" id="{53D39376-FE8E-CA08-95DD-CEC882493F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65020" y="1910081"/>
            <a:ext cx="6425108" cy="3623310"/>
          </a:xfrm>
        </p:spPr>
      </p:pic>
      <p:sp>
        <p:nvSpPr>
          <p:cNvPr id="6" name="Title 3">
            <a:extLst>
              <a:ext uri="{FF2B5EF4-FFF2-40B4-BE49-F238E27FC236}">
                <a16:creationId xmlns:a16="http://schemas.microsoft.com/office/drawing/2014/main" id="{AD4C14D2-C34E-2B0E-CAC7-CC4972B1415F}"/>
              </a:ext>
            </a:extLst>
          </p:cNvPr>
          <p:cNvSpPr txBox="1">
            <a:spLocks/>
          </p:cNvSpPr>
          <p:nvPr/>
        </p:nvSpPr>
        <p:spPr>
          <a:xfrm>
            <a:off x="472440" y="1223010"/>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sz="2800" dirty="0">
                <a:solidFill>
                  <a:schemeClr val="accent2"/>
                </a:solidFill>
              </a:rPr>
              <a:t>Gas Capture and Flare</a:t>
            </a:r>
          </a:p>
        </p:txBody>
      </p:sp>
      <p:sp>
        <p:nvSpPr>
          <p:cNvPr id="8" name="Rectangle 7">
            <a:extLst>
              <a:ext uri="{FF2B5EF4-FFF2-40B4-BE49-F238E27FC236}">
                <a16:creationId xmlns:a16="http://schemas.microsoft.com/office/drawing/2014/main" id="{88FDE166-1870-2BD4-D88D-FB275FABAF75}"/>
              </a:ext>
            </a:extLst>
          </p:cNvPr>
          <p:cNvSpPr/>
          <p:nvPr/>
        </p:nvSpPr>
        <p:spPr>
          <a:xfrm>
            <a:off x="0" y="5873741"/>
            <a:ext cx="12192000" cy="602616"/>
          </a:xfrm>
          <a:prstGeom prst="rect">
            <a:avLst/>
          </a:prstGeom>
          <a:solidFill>
            <a:srgbClr val="4A66A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Methane is more than 28 times as potent as carbon dioxide at trapping heat in the atmosphere (EPA, 2023).</a:t>
            </a:r>
          </a:p>
        </p:txBody>
      </p:sp>
      <p:sp>
        <p:nvSpPr>
          <p:cNvPr id="4" name="TextBox 3">
            <a:extLst>
              <a:ext uri="{FF2B5EF4-FFF2-40B4-BE49-F238E27FC236}">
                <a16:creationId xmlns:a16="http://schemas.microsoft.com/office/drawing/2014/main" id="{279C2EC5-ACB7-F089-6C2A-1F315FB75916}"/>
              </a:ext>
            </a:extLst>
          </p:cNvPr>
          <p:cNvSpPr txBox="1"/>
          <p:nvPr/>
        </p:nvSpPr>
        <p:spPr>
          <a:xfrm>
            <a:off x="0" y="6477462"/>
            <a:ext cx="8216005" cy="215444"/>
          </a:xfrm>
          <a:prstGeom prst="rect">
            <a:avLst/>
          </a:prstGeom>
          <a:noFill/>
        </p:spPr>
        <p:txBody>
          <a:bodyPr wrap="square">
            <a:spAutoFit/>
          </a:bodyPr>
          <a:lstStyle/>
          <a:p>
            <a:r>
              <a:rPr lang="en-US" sz="800" dirty="0"/>
              <a:t>United States Environmental Protection Agency [EPA] 2023. Global Methane Initiative: The Importance of Methane. </a:t>
            </a:r>
            <a:r>
              <a:rPr lang="en-US" sz="800" dirty="0">
                <a:hlinkClick r:id="rId4">
                  <a:extLst>
                    <a:ext uri="{A12FA001-AC4F-418D-AE19-62706E023703}">
                      <ahyp:hlinkClr xmlns:ahyp="http://schemas.microsoft.com/office/drawing/2018/hyperlinkcolor" val="tx"/>
                    </a:ext>
                  </a:extLst>
                </a:hlinkClick>
              </a:rPr>
              <a:t>https://www.epa.gov/gmi/importance-methane</a:t>
            </a:r>
            <a:r>
              <a:rPr lang="en-US" sz="800" dirty="0"/>
              <a:t>, </a:t>
            </a:r>
          </a:p>
        </p:txBody>
      </p:sp>
      <p:sp>
        <p:nvSpPr>
          <p:cNvPr id="9" name="TextBox 8">
            <a:extLst>
              <a:ext uri="{FF2B5EF4-FFF2-40B4-BE49-F238E27FC236}">
                <a16:creationId xmlns:a16="http://schemas.microsoft.com/office/drawing/2014/main" id="{F6455822-F9EC-B12F-7AC3-A4D17C08A39B}"/>
              </a:ext>
            </a:extLst>
          </p:cNvPr>
          <p:cNvSpPr txBox="1"/>
          <p:nvPr/>
        </p:nvSpPr>
        <p:spPr>
          <a:xfrm>
            <a:off x="0" y="6637482"/>
            <a:ext cx="1219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5">
                  <a:extLst>
                    <a:ext uri="{A12FA001-AC4F-418D-AE19-62706E023703}">
                      <ahyp:hlinkClr xmlns:ahyp="http://schemas.microsoft.com/office/drawing/2018/hyperlinkcolor" val="tx"/>
                    </a:ext>
                  </a:extLst>
                </a:hlinkClick>
              </a:rPr>
              <a:t>https://www.epa.gov/agstar/practices-reduce-methane-emissions-livestock-manure-management</a:t>
            </a:r>
            <a:endParaRPr lang="en-CA" sz="800" b="1" dirty="0">
              <a:effectLst/>
            </a:endParaRPr>
          </a:p>
        </p:txBody>
      </p:sp>
    </p:spTree>
    <p:extLst>
      <p:ext uri="{BB962C8B-B14F-4D97-AF65-F5344CB8AC3E}">
        <p14:creationId xmlns:p14="http://schemas.microsoft.com/office/powerpoint/2010/main" val="18773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5FC69DB-4178-97DE-D1CA-C491F02ECEF5}"/>
              </a:ext>
            </a:extLst>
          </p:cNvPr>
          <p:cNvSpPr txBox="1">
            <a:spLocks/>
          </p:cNvSpPr>
          <p:nvPr/>
        </p:nvSpPr>
        <p:spPr>
          <a:xfrm>
            <a:off x="472440" y="670878"/>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dirty="0"/>
              <a:t>MANURE STORAGE &amp; MANAGEMENT</a:t>
            </a:r>
          </a:p>
        </p:txBody>
      </p:sp>
      <p:sp>
        <p:nvSpPr>
          <p:cNvPr id="6" name="Title 3">
            <a:extLst>
              <a:ext uri="{FF2B5EF4-FFF2-40B4-BE49-F238E27FC236}">
                <a16:creationId xmlns:a16="http://schemas.microsoft.com/office/drawing/2014/main" id="{CB413ACB-C63E-0A1A-F493-99A6FF239266}"/>
              </a:ext>
            </a:extLst>
          </p:cNvPr>
          <p:cNvSpPr txBox="1">
            <a:spLocks/>
          </p:cNvSpPr>
          <p:nvPr/>
        </p:nvSpPr>
        <p:spPr>
          <a:xfrm>
            <a:off x="472440" y="1223010"/>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sz="2800" dirty="0">
                <a:solidFill>
                  <a:schemeClr val="accent2"/>
                </a:solidFill>
              </a:rPr>
              <a:t>Acidification</a:t>
            </a:r>
          </a:p>
        </p:txBody>
      </p:sp>
      <p:sp>
        <p:nvSpPr>
          <p:cNvPr id="2" name="Content Placeholder 1">
            <a:extLst>
              <a:ext uri="{FF2B5EF4-FFF2-40B4-BE49-F238E27FC236}">
                <a16:creationId xmlns:a16="http://schemas.microsoft.com/office/drawing/2014/main" id="{422B1280-DF7B-2F56-C47B-A8C92F123931}"/>
              </a:ext>
            </a:extLst>
          </p:cNvPr>
          <p:cNvSpPr>
            <a:spLocks noGrp="1"/>
          </p:cNvSpPr>
          <p:nvPr>
            <p:ph sz="half" idx="1"/>
          </p:nvPr>
        </p:nvSpPr>
        <p:spPr>
          <a:xfrm>
            <a:off x="6786113" y="2185252"/>
            <a:ext cx="4872487" cy="4309741"/>
          </a:xfrm>
        </p:spPr>
        <p:txBody>
          <a:bodyPr>
            <a:normAutofit/>
          </a:bodyPr>
          <a:lstStyle/>
          <a:p>
            <a:r>
              <a:rPr lang="en-CA" dirty="0">
                <a:solidFill>
                  <a:srgbClr val="000000"/>
                </a:solidFill>
              </a:rPr>
              <a:t>Acidification refers to r</a:t>
            </a:r>
            <a:r>
              <a:rPr lang="en-CA" b="0" i="0" u="none" strike="noStrike" dirty="0">
                <a:solidFill>
                  <a:srgbClr val="000000"/>
                </a:solidFill>
                <a:effectLst/>
              </a:rPr>
              <a:t>educing the pH of manure by adding acid or other acidifying agents</a:t>
            </a:r>
          </a:p>
          <a:p>
            <a:r>
              <a:rPr lang="en-CA" b="0" i="0" u="none" strike="noStrike" dirty="0">
                <a:solidFill>
                  <a:srgbClr val="000000"/>
                </a:solidFill>
                <a:effectLst/>
              </a:rPr>
              <a:t>Lowering pH can inhibit the activity of methanogens that produce methane</a:t>
            </a:r>
          </a:p>
          <a:p>
            <a:r>
              <a:rPr lang="en-CA" dirty="0">
                <a:solidFill>
                  <a:srgbClr val="000000"/>
                </a:solidFill>
              </a:rPr>
              <a:t>I</a:t>
            </a:r>
            <a:r>
              <a:rPr lang="en-CA" b="0" i="0" u="none" strike="noStrike" dirty="0">
                <a:solidFill>
                  <a:srgbClr val="000000"/>
                </a:solidFill>
                <a:effectLst/>
              </a:rPr>
              <a:t>f the pH is low enough, ammonia emissions can be also be reduced</a:t>
            </a:r>
          </a:p>
          <a:p>
            <a:r>
              <a:rPr lang="en-US" dirty="0"/>
              <a:t>Sulfate can also help to control emissions</a:t>
            </a:r>
          </a:p>
        </p:txBody>
      </p:sp>
      <p:pic>
        <p:nvPicPr>
          <p:cNvPr id="7" name="Content Placeholder 6">
            <a:extLst>
              <a:ext uri="{FF2B5EF4-FFF2-40B4-BE49-F238E27FC236}">
                <a16:creationId xmlns:a16="http://schemas.microsoft.com/office/drawing/2014/main" id="{BB770CBB-D134-06B9-2180-E6613D7F81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2185252"/>
            <a:ext cx="6497053" cy="4309742"/>
          </a:xfrm>
        </p:spPr>
      </p:pic>
      <p:sp>
        <p:nvSpPr>
          <p:cNvPr id="3" name="TextBox 2">
            <a:extLst>
              <a:ext uri="{FF2B5EF4-FFF2-40B4-BE49-F238E27FC236}">
                <a16:creationId xmlns:a16="http://schemas.microsoft.com/office/drawing/2014/main" id="{FD1507B9-4A29-AE05-7157-D52E60155FEE}"/>
              </a:ext>
            </a:extLst>
          </p:cNvPr>
          <p:cNvSpPr txBox="1"/>
          <p:nvPr/>
        </p:nvSpPr>
        <p:spPr>
          <a:xfrm>
            <a:off x="0" y="6543704"/>
            <a:ext cx="1219200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4">
                  <a:extLst>
                    <a:ext uri="{A12FA001-AC4F-418D-AE19-62706E023703}">
                      <ahyp:hlinkClr xmlns:ahyp="http://schemas.microsoft.com/office/drawing/2018/hyperlinkcolor" val="tx"/>
                    </a:ext>
                  </a:extLst>
                </a:hlinkClick>
              </a:rPr>
              <a:t>https://www.epa.gov/agstar/practices-reduce-methane-emissions-livestock-manure-management</a:t>
            </a:r>
            <a:endParaRPr lang="en-CA" sz="800" b="0" u="sng" dirty="0">
              <a:effectLst/>
            </a:endParaRPr>
          </a:p>
          <a:p>
            <a:pPr>
              <a:defRPr/>
            </a:pPr>
            <a:r>
              <a:rPr lang="en-CA" sz="800" b="0" dirty="0">
                <a:effectLst/>
              </a:rPr>
              <a:t>Petersen, S., Andersen, A. and Eriksen, J. Effects of cattle slurry acidification on ammonia and methane evolution during storage. 2012. Journal of Environmental Quality 41:88–94. </a:t>
            </a:r>
            <a:r>
              <a:rPr lang="en-CA" sz="800" b="0" u="sng" dirty="0">
                <a:effectLst/>
                <a:hlinkClick r:id="rId5">
                  <a:extLst>
                    <a:ext uri="{A12FA001-AC4F-418D-AE19-62706E023703}">
                      <ahyp:hlinkClr xmlns:ahyp="http://schemas.microsoft.com/office/drawing/2018/hyperlinkcolor" val="tx"/>
                    </a:ext>
                  </a:extLst>
                </a:hlinkClick>
              </a:rPr>
              <a:t>https://doi.org/10.2134/jeq2011.0184</a:t>
            </a:r>
            <a:endParaRPr lang="en-CA" sz="8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800" b="1" dirty="0">
              <a:effectLst/>
            </a:endParaRPr>
          </a:p>
        </p:txBody>
      </p:sp>
    </p:spTree>
    <p:extLst>
      <p:ext uri="{BB962C8B-B14F-4D97-AF65-F5344CB8AC3E}">
        <p14:creationId xmlns:p14="http://schemas.microsoft.com/office/powerpoint/2010/main" val="2974637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54BABE-3BE3-6F04-9F72-3C6F85E5A904}"/>
              </a:ext>
            </a:extLst>
          </p:cNvPr>
          <p:cNvSpPr>
            <a:spLocks noGrp="1"/>
          </p:cNvSpPr>
          <p:nvPr>
            <p:ph type="body" idx="1"/>
          </p:nvPr>
        </p:nvSpPr>
        <p:spPr>
          <a:xfrm>
            <a:off x="1015300" y="3299556"/>
            <a:ext cx="3275012" cy="2491353"/>
          </a:xfrm>
          <a:ln>
            <a:solidFill>
              <a:schemeClr val="accent1"/>
            </a:solidFill>
          </a:ln>
        </p:spPr>
        <p:txBody>
          <a:bodyPr>
            <a:normAutofit/>
          </a:bodyPr>
          <a:lstStyle/>
          <a:p>
            <a:r>
              <a:rPr lang="en-US" sz="2200" dirty="0"/>
              <a:t>Gravity Systems</a:t>
            </a:r>
          </a:p>
          <a:p>
            <a:r>
              <a:rPr lang="en-US" sz="2200" b="0" dirty="0">
                <a:solidFill>
                  <a:schemeClr val="tx1"/>
                </a:solidFill>
              </a:rPr>
              <a:t>Separate waste with gravity (e.g., settling basin)</a:t>
            </a:r>
          </a:p>
          <a:p>
            <a:r>
              <a:rPr lang="en-US" sz="2200" b="0" dirty="0">
                <a:solidFill>
                  <a:schemeClr val="tx1"/>
                </a:solidFill>
              </a:rPr>
              <a:t>Can enhance GHG emissions depending on storage</a:t>
            </a:r>
          </a:p>
        </p:txBody>
      </p:sp>
      <p:sp>
        <p:nvSpPr>
          <p:cNvPr id="9" name="Content Placeholder 8">
            <a:extLst>
              <a:ext uri="{FF2B5EF4-FFF2-40B4-BE49-F238E27FC236}">
                <a16:creationId xmlns:a16="http://schemas.microsoft.com/office/drawing/2014/main" id="{36C11BBD-B385-684A-14E4-8D9CF56EA60F}"/>
              </a:ext>
            </a:extLst>
          </p:cNvPr>
          <p:cNvSpPr>
            <a:spLocks noGrp="1"/>
          </p:cNvSpPr>
          <p:nvPr>
            <p:ph sz="half" idx="2"/>
          </p:nvPr>
        </p:nvSpPr>
        <p:spPr>
          <a:xfrm>
            <a:off x="-1" y="1370426"/>
            <a:ext cx="11427577" cy="1689646"/>
          </a:xfrm>
          <a:solidFill>
            <a:srgbClr val="4A66AC">
              <a:alpha val="50196"/>
            </a:srgbClr>
          </a:solidFill>
          <a:ln>
            <a:noFill/>
          </a:ln>
        </p:spPr>
        <p:txBody>
          <a:bodyPr lIns="360000">
            <a:normAutofit/>
          </a:bodyPr>
          <a:lstStyle/>
          <a:p>
            <a:pPr algn="l" rtl="0">
              <a:spcBef>
                <a:spcPts val="0"/>
              </a:spcBef>
              <a:spcAft>
                <a:spcPts val="0"/>
              </a:spcAft>
            </a:pPr>
            <a:r>
              <a:rPr lang="en-CA" sz="2400" b="0" i="0" u="none" strike="noStrike" dirty="0">
                <a:solidFill>
                  <a:srgbClr val="000000"/>
                </a:solidFill>
                <a:effectLst/>
              </a:rPr>
              <a:t>Separating manure into liquid and solid portions can reduce the methane emission potential of liquid manure in storage, though some methods can instead enhance emissions. Separated solid matter can also be utilized in different ways (e.g., composting, recycled bedding, land-application) or stored.</a:t>
            </a:r>
          </a:p>
        </p:txBody>
      </p:sp>
      <p:sp>
        <p:nvSpPr>
          <p:cNvPr id="10" name="Text Placeholder 9">
            <a:extLst>
              <a:ext uri="{FF2B5EF4-FFF2-40B4-BE49-F238E27FC236}">
                <a16:creationId xmlns:a16="http://schemas.microsoft.com/office/drawing/2014/main" id="{67EF1A5B-08C9-F520-580E-33E71350BF5B}"/>
              </a:ext>
            </a:extLst>
          </p:cNvPr>
          <p:cNvSpPr>
            <a:spLocks noGrp="1"/>
          </p:cNvSpPr>
          <p:nvPr>
            <p:ph type="body" sz="quarter" idx="3"/>
          </p:nvPr>
        </p:nvSpPr>
        <p:spPr>
          <a:xfrm>
            <a:off x="8355576" y="3326679"/>
            <a:ext cx="3072000" cy="2477142"/>
          </a:xfrm>
          <a:ln>
            <a:solidFill>
              <a:schemeClr val="accent1"/>
            </a:solidFill>
          </a:ln>
        </p:spPr>
        <p:txBody>
          <a:bodyPr>
            <a:noAutofit/>
          </a:bodyPr>
          <a:lstStyle/>
          <a:p>
            <a:r>
              <a:rPr lang="en-US" sz="2200" dirty="0"/>
              <a:t>Chemical Systems </a:t>
            </a:r>
          </a:p>
          <a:p>
            <a:r>
              <a:rPr lang="en-US" sz="2200" b="0" dirty="0">
                <a:solidFill>
                  <a:schemeClr val="tx1"/>
                </a:solidFill>
              </a:rPr>
              <a:t>These combine chemical methods like flocculation with mechanical systems</a:t>
            </a:r>
          </a:p>
          <a:p>
            <a:r>
              <a:rPr lang="en-US" sz="2200" b="0" dirty="0">
                <a:solidFill>
                  <a:schemeClr val="tx1"/>
                </a:solidFill>
              </a:rPr>
              <a:t>Can reduce GHG emissions</a:t>
            </a:r>
          </a:p>
        </p:txBody>
      </p:sp>
      <p:sp>
        <p:nvSpPr>
          <p:cNvPr id="12" name="Text Placeholder 11">
            <a:extLst>
              <a:ext uri="{FF2B5EF4-FFF2-40B4-BE49-F238E27FC236}">
                <a16:creationId xmlns:a16="http://schemas.microsoft.com/office/drawing/2014/main" id="{901864EE-0055-EE88-AF52-E35F536C7286}"/>
              </a:ext>
            </a:extLst>
          </p:cNvPr>
          <p:cNvSpPr>
            <a:spLocks noGrp="1"/>
          </p:cNvSpPr>
          <p:nvPr>
            <p:ph type="body" sz="quarter" idx="13"/>
          </p:nvPr>
        </p:nvSpPr>
        <p:spPr>
          <a:xfrm>
            <a:off x="4786944" y="3299557"/>
            <a:ext cx="3072000" cy="2491353"/>
          </a:xfrm>
          <a:ln>
            <a:solidFill>
              <a:schemeClr val="accent1"/>
            </a:solidFill>
          </a:ln>
        </p:spPr>
        <p:txBody>
          <a:bodyPr>
            <a:normAutofit/>
          </a:bodyPr>
          <a:lstStyle/>
          <a:p>
            <a:r>
              <a:rPr lang="en-US" sz="2200" dirty="0"/>
              <a:t>Mechanical Systems</a:t>
            </a:r>
          </a:p>
          <a:p>
            <a:r>
              <a:rPr lang="en-US" sz="2200" b="0" dirty="0">
                <a:solidFill>
                  <a:schemeClr val="tx1"/>
                </a:solidFill>
              </a:rPr>
              <a:t>Separate waste using machines (e.g., centrifugation)</a:t>
            </a:r>
          </a:p>
          <a:p>
            <a:r>
              <a:rPr lang="en-US" sz="2200" b="0" dirty="0">
                <a:solidFill>
                  <a:schemeClr val="tx1"/>
                </a:solidFill>
              </a:rPr>
              <a:t>Can reduce GHG emissions</a:t>
            </a:r>
          </a:p>
        </p:txBody>
      </p:sp>
      <p:sp>
        <p:nvSpPr>
          <p:cNvPr id="13" name="Content Placeholder 12">
            <a:extLst>
              <a:ext uri="{FF2B5EF4-FFF2-40B4-BE49-F238E27FC236}">
                <a16:creationId xmlns:a16="http://schemas.microsoft.com/office/drawing/2014/main" id="{9296C20F-D4BA-04D2-69AA-522A0B32DF87}"/>
              </a:ext>
            </a:extLst>
          </p:cNvPr>
          <p:cNvSpPr>
            <a:spLocks noGrp="1"/>
          </p:cNvSpPr>
          <p:nvPr>
            <p:ph sz="quarter" idx="14"/>
          </p:nvPr>
        </p:nvSpPr>
        <p:spPr>
          <a:xfrm>
            <a:off x="0" y="5964958"/>
            <a:ext cx="12192000" cy="518417"/>
          </a:xfrm>
          <a:solidFill>
            <a:srgbClr val="4A66AC"/>
          </a:solidFill>
        </p:spPr>
        <p:txBody>
          <a:bodyPr anchor="ctr">
            <a:normAutofit/>
          </a:bodyPr>
          <a:lstStyle/>
          <a:p>
            <a:pPr algn="ctr" rtl="0">
              <a:spcBef>
                <a:spcPts val="0"/>
              </a:spcBef>
              <a:spcAft>
                <a:spcPts val="0"/>
              </a:spcAft>
            </a:pPr>
            <a:r>
              <a:rPr lang="en-CA" b="0" i="0" u="none" strike="noStrike" dirty="0">
                <a:solidFill>
                  <a:schemeClr val="bg1"/>
                </a:solidFill>
                <a:effectLst/>
              </a:rPr>
              <a:t>The time that manure stays in the separation system may affect the overall reductions in methane.</a:t>
            </a:r>
          </a:p>
        </p:txBody>
      </p:sp>
      <p:sp>
        <p:nvSpPr>
          <p:cNvPr id="5" name="Title 3">
            <a:extLst>
              <a:ext uri="{FF2B5EF4-FFF2-40B4-BE49-F238E27FC236}">
                <a16:creationId xmlns:a16="http://schemas.microsoft.com/office/drawing/2014/main" id="{565597C3-FC4B-16DF-24FB-A5788727CEF7}"/>
              </a:ext>
            </a:extLst>
          </p:cNvPr>
          <p:cNvSpPr txBox="1">
            <a:spLocks/>
          </p:cNvSpPr>
          <p:nvPr/>
        </p:nvSpPr>
        <p:spPr>
          <a:xfrm>
            <a:off x="502920" y="633833"/>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dirty="0"/>
              <a:t>SOLID LIQUID SEPARATION</a:t>
            </a:r>
          </a:p>
        </p:txBody>
      </p:sp>
      <p:sp>
        <p:nvSpPr>
          <p:cNvPr id="3" name="TextBox 2">
            <a:extLst>
              <a:ext uri="{FF2B5EF4-FFF2-40B4-BE49-F238E27FC236}">
                <a16:creationId xmlns:a16="http://schemas.microsoft.com/office/drawing/2014/main" id="{9D234C2F-1720-11C8-3419-DBF89DC74D30}"/>
              </a:ext>
            </a:extLst>
          </p:cNvPr>
          <p:cNvSpPr txBox="1"/>
          <p:nvPr/>
        </p:nvSpPr>
        <p:spPr>
          <a:xfrm>
            <a:off x="0" y="6438433"/>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3">
                  <a:extLst>
                    <a:ext uri="{A12FA001-AC4F-418D-AE19-62706E023703}">
                      <ahyp:hlinkClr xmlns:ahyp="http://schemas.microsoft.com/office/drawing/2018/hyperlinkcolor" val="tx"/>
                    </a:ext>
                  </a:extLst>
                </a:hlinkClick>
              </a:rPr>
              <a:t>https://www.epa.gov/agstar/practices-reduce-methane-emissions-livestock-manure-management</a:t>
            </a:r>
            <a:endParaRPr lang="en-CA" sz="800" b="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err="1">
                <a:effectLst/>
              </a:rPr>
              <a:t>Leytem</a:t>
            </a:r>
            <a:r>
              <a:rPr lang="en-CA" sz="800" dirty="0">
                <a:effectLst/>
              </a:rPr>
              <a:t>, A.B., S. </a:t>
            </a:r>
            <a:r>
              <a:rPr lang="en-CA" sz="800" dirty="0" err="1">
                <a:effectLst/>
              </a:rPr>
              <a:t>Archibeque</a:t>
            </a:r>
            <a:r>
              <a:rPr lang="en-CA" sz="800" dirty="0">
                <a:effectLst/>
              </a:rPr>
              <a:t>, N.A. Cole, S. Gunter, A. Hristov, K. Johnson, E. Kebreab, R. Kohn, W. Liao, C. </a:t>
            </a:r>
            <a:r>
              <a:rPr lang="en-CA" sz="800" dirty="0" err="1">
                <a:effectLst/>
              </a:rPr>
              <a:t>Toureene</a:t>
            </a:r>
            <a:r>
              <a:rPr lang="en-CA" sz="800" dirty="0">
                <a:effectLst/>
              </a:rPr>
              <a:t>, and J. </a:t>
            </a:r>
            <a:r>
              <a:rPr lang="en-CA" sz="800" dirty="0" err="1">
                <a:effectLst/>
              </a:rPr>
              <a:t>Tricarico</a:t>
            </a:r>
            <a:r>
              <a:rPr lang="en-CA" sz="800" dirty="0">
                <a:effectLst/>
              </a:rPr>
              <a:t>. 2024. Quantifying greenhouse gas fluxes in agriculture and forestry: Methods for entity-scale inventory. Chapter 4: Quantifying greenhouse gas sources and sinks in animal production systems. </a:t>
            </a:r>
            <a:r>
              <a:rPr lang="en-CA" sz="800" dirty="0">
                <a:effectLst/>
                <a:hlinkClick r:id="rId4">
                  <a:extLst>
                    <a:ext uri="{A12FA001-AC4F-418D-AE19-62706E023703}">
                      <ahyp:hlinkClr xmlns:ahyp="http://schemas.microsoft.com/office/drawing/2018/hyperlinkcolor" val="tx"/>
                    </a:ext>
                  </a:extLst>
                </a:hlinkClick>
              </a:rPr>
              <a:t>https://www.usda.gov/oce/entity-scale-ghg-methods/download</a:t>
            </a:r>
            <a:endParaRPr lang="en-CA" sz="800" dirty="0">
              <a:effectLst/>
            </a:endParaRPr>
          </a:p>
        </p:txBody>
      </p:sp>
    </p:spTree>
    <p:extLst>
      <p:ext uri="{BB962C8B-B14F-4D97-AF65-F5344CB8AC3E}">
        <p14:creationId xmlns:p14="http://schemas.microsoft.com/office/powerpoint/2010/main" val="114525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EDB62E4-B884-A085-D6DC-96B534EA8F7B}"/>
              </a:ext>
            </a:extLst>
          </p:cNvPr>
          <p:cNvSpPr>
            <a:spLocks noGrp="1"/>
          </p:cNvSpPr>
          <p:nvPr>
            <p:ph sz="half" idx="1"/>
          </p:nvPr>
        </p:nvSpPr>
        <p:spPr/>
        <p:txBody>
          <a:bodyPr>
            <a:normAutofit/>
          </a:bodyPr>
          <a:lstStyle/>
          <a:p>
            <a:r>
              <a:rPr lang="en-CA" b="0" i="0" u="none" strike="noStrike" dirty="0">
                <a:solidFill>
                  <a:srgbClr val="000000"/>
                </a:solidFill>
                <a:effectLst/>
              </a:rPr>
              <a:t>Evaporation can be used to dry solids enough so that minimal or no microbial activity occurs while in (dry) storage</a:t>
            </a:r>
          </a:p>
          <a:p>
            <a:r>
              <a:rPr lang="en-CA" b="0" i="0" u="none" strike="noStrike" dirty="0">
                <a:solidFill>
                  <a:srgbClr val="000000"/>
                </a:solidFill>
                <a:effectLst/>
              </a:rPr>
              <a:t>However, evaporating moisture takes energy! </a:t>
            </a:r>
          </a:p>
          <a:p>
            <a:r>
              <a:rPr lang="en-CA" dirty="0">
                <a:solidFill>
                  <a:srgbClr val="000000"/>
                </a:solidFill>
              </a:rPr>
              <a:t>I</a:t>
            </a:r>
            <a:r>
              <a:rPr lang="en-CA" b="0" i="0" u="none" strike="noStrike" dirty="0">
                <a:solidFill>
                  <a:srgbClr val="000000"/>
                </a:solidFill>
                <a:effectLst/>
              </a:rPr>
              <a:t>ncorporating systems that serve as a heat source is ideal for reducing the amount of energy required</a:t>
            </a:r>
            <a:endParaRPr lang="en-US" dirty="0"/>
          </a:p>
        </p:txBody>
      </p:sp>
      <p:pic>
        <p:nvPicPr>
          <p:cNvPr id="4" name="Content Placeholder 3">
            <a:extLst>
              <a:ext uri="{FF2B5EF4-FFF2-40B4-BE49-F238E27FC236}">
                <a16:creationId xmlns:a16="http://schemas.microsoft.com/office/drawing/2014/main" id="{87A851E4-E46C-12A6-3A30-680DB5B6C01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9855" y="1273493"/>
            <a:ext cx="4702175" cy="3526631"/>
          </a:xfrm>
          <a:solidFill>
            <a:schemeClr val="accent1">
              <a:lumMod val="20000"/>
              <a:lumOff val="80000"/>
            </a:schemeClr>
          </a:solidFill>
        </p:spPr>
      </p:pic>
      <p:sp>
        <p:nvSpPr>
          <p:cNvPr id="9" name="Title 3">
            <a:extLst>
              <a:ext uri="{FF2B5EF4-FFF2-40B4-BE49-F238E27FC236}">
                <a16:creationId xmlns:a16="http://schemas.microsoft.com/office/drawing/2014/main" id="{7807A4A6-F973-527F-BA52-75E787B34DA9}"/>
              </a:ext>
            </a:extLst>
          </p:cNvPr>
          <p:cNvSpPr txBox="1">
            <a:spLocks/>
          </p:cNvSpPr>
          <p:nvPr/>
        </p:nvSpPr>
        <p:spPr>
          <a:xfrm>
            <a:off x="472440" y="670878"/>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dirty="0"/>
              <a:t>ADVANCED TREATMENT</a:t>
            </a:r>
          </a:p>
        </p:txBody>
      </p:sp>
      <p:sp>
        <p:nvSpPr>
          <p:cNvPr id="10" name="Title 3">
            <a:extLst>
              <a:ext uri="{FF2B5EF4-FFF2-40B4-BE49-F238E27FC236}">
                <a16:creationId xmlns:a16="http://schemas.microsoft.com/office/drawing/2014/main" id="{2A20AB6B-D6B4-9F22-1D86-DB32BEC43EC8}"/>
              </a:ext>
            </a:extLst>
          </p:cNvPr>
          <p:cNvSpPr txBox="1">
            <a:spLocks/>
          </p:cNvSpPr>
          <p:nvPr/>
        </p:nvSpPr>
        <p:spPr>
          <a:xfrm>
            <a:off x="472440" y="1223010"/>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sz="2800" dirty="0">
                <a:solidFill>
                  <a:schemeClr val="accent2"/>
                </a:solidFill>
              </a:rPr>
              <a:t>Evaporation</a:t>
            </a:r>
          </a:p>
        </p:txBody>
      </p:sp>
      <p:pic>
        <p:nvPicPr>
          <p:cNvPr id="3" name="Picture 2" descr="A blue hand with a lightning bolt&#10;&#10;Description automatically generated">
            <a:extLst>
              <a:ext uri="{FF2B5EF4-FFF2-40B4-BE49-F238E27FC236}">
                <a16:creationId xmlns:a16="http://schemas.microsoft.com/office/drawing/2014/main" id="{34AE4F4F-C1B1-973A-ED7F-09D23A510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198" y="4289859"/>
            <a:ext cx="2250517" cy="2141621"/>
          </a:xfrm>
          <a:prstGeom prst="rect">
            <a:avLst/>
          </a:prstGeom>
        </p:spPr>
      </p:pic>
      <p:sp>
        <p:nvSpPr>
          <p:cNvPr id="5" name="TextBox 4">
            <a:extLst>
              <a:ext uri="{FF2B5EF4-FFF2-40B4-BE49-F238E27FC236}">
                <a16:creationId xmlns:a16="http://schemas.microsoft.com/office/drawing/2014/main" id="{3406F505-7E7E-3AFB-EE7F-E905807E717F}"/>
              </a:ext>
            </a:extLst>
          </p:cNvPr>
          <p:cNvSpPr txBox="1"/>
          <p:nvPr/>
        </p:nvSpPr>
        <p:spPr>
          <a:xfrm>
            <a:off x="0" y="6438433"/>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5">
                  <a:extLst>
                    <a:ext uri="{A12FA001-AC4F-418D-AE19-62706E023703}">
                      <ahyp:hlinkClr xmlns:ahyp="http://schemas.microsoft.com/office/drawing/2018/hyperlinkcolor" val="tx"/>
                    </a:ext>
                  </a:extLst>
                </a:hlinkClick>
              </a:rPr>
              <a:t>https://www.epa.gov/agstar/practices-reduce-methane-emissions-livestock-manure-management</a:t>
            </a:r>
            <a:endParaRPr lang="en-CA" sz="800" b="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err="1">
                <a:effectLst/>
              </a:rPr>
              <a:t>Leytem</a:t>
            </a:r>
            <a:r>
              <a:rPr lang="en-CA" sz="800" dirty="0">
                <a:effectLst/>
              </a:rPr>
              <a:t>, A.B., S. </a:t>
            </a:r>
            <a:r>
              <a:rPr lang="en-CA" sz="800" dirty="0" err="1">
                <a:effectLst/>
              </a:rPr>
              <a:t>Archibeque</a:t>
            </a:r>
            <a:r>
              <a:rPr lang="en-CA" sz="800" dirty="0">
                <a:effectLst/>
              </a:rPr>
              <a:t>, N.A. Cole, S. Gunter, A. Hristov, K. Johnson, E. Kebreab, R. Kohn, W. Liao, C. </a:t>
            </a:r>
            <a:r>
              <a:rPr lang="en-CA" sz="800" dirty="0" err="1">
                <a:effectLst/>
              </a:rPr>
              <a:t>Toureene</a:t>
            </a:r>
            <a:r>
              <a:rPr lang="en-CA" sz="800" dirty="0">
                <a:effectLst/>
              </a:rPr>
              <a:t>, and J. </a:t>
            </a:r>
            <a:r>
              <a:rPr lang="en-CA" sz="800" dirty="0" err="1">
                <a:effectLst/>
              </a:rPr>
              <a:t>Tricarico</a:t>
            </a:r>
            <a:r>
              <a:rPr lang="en-CA" sz="800" dirty="0">
                <a:effectLst/>
              </a:rPr>
              <a:t>. 2024. Quantifying greenhouse gas fluxes in agriculture and forestry: Methods for entity-scale inventory. Chapter 4: Quantifying greenhouse gas sources and sinks in animal production systems. </a:t>
            </a:r>
            <a:r>
              <a:rPr lang="en-CA" sz="800" dirty="0">
                <a:effectLst/>
                <a:hlinkClick r:id="rId6">
                  <a:extLst>
                    <a:ext uri="{A12FA001-AC4F-418D-AE19-62706E023703}">
                      <ahyp:hlinkClr xmlns:ahyp="http://schemas.microsoft.com/office/drawing/2018/hyperlinkcolor" val="tx"/>
                    </a:ext>
                  </a:extLst>
                </a:hlinkClick>
              </a:rPr>
              <a:t>https://www.usda.gov/oce/entity-scale-ghg-methods/download</a:t>
            </a:r>
            <a:endParaRPr lang="en-CA" sz="800" dirty="0">
              <a:effectLst/>
            </a:endParaRPr>
          </a:p>
        </p:txBody>
      </p:sp>
    </p:spTree>
    <p:extLst>
      <p:ext uri="{BB962C8B-B14F-4D97-AF65-F5344CB8AC3E}">
        <p14:creationId xmlns:p14="http://schemas.microsoft.com/office/powerpoint/2010/main" val="415522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D0E06D-258B-89A5-770C-01D8BBE4C1F9}"/>
              </a:ext>
            </a:extLst>
          </p:cNvPr>
          <p:cNvSpPr>
            <a:spLocks noGrp="1"/>
          </p:cNvSpPr>
          <p:nvPr>
            <p:ph sz="half" idx="1"/>
          </p:nvPr>
        </p:nvSpPr>
        <p:spPr>
          <a:xfrm>
            <a:off x="6096000" y="2120133"/>
            <a:ext cx="5538538" cy="2188905"/>
          </a:xfrm>
          <a:solidFill>
            <a:schemeClr val="accent1">
              <a:lumMod val="20000"/>
              <a:lumOff val="80000"/>
            </a:schemeClr>
          </a:solidFill>
        </p:spPr>
        <p:txBody>
          <a:bodyPr anchor="ctr">
            <a:normAutofit/>
          </a:bodyPr>
          <a:lstStyle/>
          <a:p>
            <a:pPr marL="0" indent="0">
              <a:buNone/>
            </a:pPr>
            <a:r>
              <a:rPr lang="en-CA" b="0" i="0" u="none" strike="noStrike" dirty="0">
                <a:solidFill>
                  <a:srgbClr val="000000"/>
                </a:solidFill>
                <a:effectLst/>
                <a:latin typeface="Aptos" panose="020B0004020202020204" pitchFamily="34" charset="0"/>
              </a:rPr>
              <a:t>This process incorporates earthworms which stabilize carbon and nitrogen, move air and water through the manure, and produce worm castings (a value-added product).</a:t>
            </a:r>
            <a:endParaRPr lang="en-US" dirty="0">
              <a:latin typeface="Aptos" panose="020B0004020202020204" pitchFamily="34" charset="0"/>
            </a:endParaRPr>
          </a:p>
        </p:txBody>
      </p:sp>
      <p:sp>
        <p:nvSpPr>
          <p:cNvPr id="5" name="Title 3">
            <a:extLst>
              <a:ext uri="{FF2B5EF4-FFF2-40B4-BE49-F238E27FC236}">
                <a16:creationId xmlns:a16="http://schemas.microsoft.com/office/drawing/2014/main" id="{DF87F771-FFF3-4C47-DDF3-A5074EC51127}"/>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dirty="0"/>
              <a:t>ADVANCED TREATMENT</a:t>
            </a:r>
          </a:p>
        </p:txBody>
      </p:sp>
      <p:sp>
        <p:nvSpPr>
          <p:cNvPr id="6" name="Title 3">
            <a:extLst>
              <a:ext uri="{FF2B5EF4-FFF2-40B4-BE49-F238E27FC236}">
                <a16:creationId xmlns:a16="http://schemas.microsoft.com/office/drawing/2014/main" id="{7F630A9C-6A45-467B-5640-C28F17D891F6}"/>
              </a:ext>
            </a:extLst>
          </p:cNvPr>
          <p:cNvSpPr txBox="1">
            <a:spLocks/>
          </p:cNvSpPr>
          <p:nvPr/>
        </p:nvSpPr>
        <p:spPr>
          <a:xfrm>
            <a:off x="472440" y="1223010"/>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sz="2800" dirty="0" err="1">
                <a:solidFill>
                  <a:schemeClr val="accent2"/>
                </a:solidFill>
              </a:rPr>
              <a:t>Vermifiltration</a:t>
            </a:r>
            <a:endParaRPr lang="en-US" sz="2800" dirty="0">
              <a:solidFill>
                <a:schemeClr val="accent2"/>
              </a:solidFill>
            </a:endParaRPr>
          </a:p>
        </p:txBody>
      </p:sp>
      <p:pic>
        <p:nvPicPr>
          <p:cNvPr id="7" name="Picture 6">
            <a:extLst>
              <a:ext uri="{FF2B5EF4-FFF2-40B4-BE49-F238E27FC236}">
                <a16:creationId xmlns:a16="http://schemas.microsoft.com/office/drawing/2014/main" id="{1224D2FC-A17B-1E58-B7E5-2628E62C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900" y="4701239"/>
            <a:ext cx="2835369" cy="1547639"/>
          </a:xfrm>
          <a:prstGeom prst="rect">
            <a:avLst/>
          </a:prstGeom>
        </p:spPr>
      </p:pic>
      <p:pic>
        <p:nvPicPr>
          <p:cNvPr id="8" name="Picture 7" descr="A blue and black logo&#10;&#10;Description automatically generated">
            <a:extLst>
              <a:ext uri="{FF2B5EF4-FFF2-40B4-BE49-F238E27FC236}">
                <a16:creationId xmlns:a16="http://schemas.microsoft.com/office/drawing/2014/main" id="{1969CDCB-5BD7-5C58-F42F-CCD008DF6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300" y="4443933"/>
            <a:ext cx="1855168" cy="2068512"/>
          </a:xfrm>
          <a:prstGeom prst="rect">
            <a:avLst/>
          </a:prstGeom>
        </p:spPr>
      </p:pic>
      <p:pic>
        <p:nvPicPr>
          <p:cNvPr id="11" name="Picture 10">
            <a:extLst>
              <a:ext uri="{FF2B5EF4-FFF2-40B4-BE49-F238E27FC236}">
                <a16:creationId xmlns:a16="http://schemas.microsoft.com/office/drawing/2014/main" id="{0F303113-69AE-14F7-D7C9-A1F7C3150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 y="2125513"/>
            <a:ext cx="5140709" cy="3828540"/>
          </a:xfrm>
          <a:prstGeom prst="rect">
            <a:avLst/>
          </a:prstGeom>
        </p:spPr>
      </p:pic>
      <p:sp>
        <p:nvSpPr>
          <p:cNvPr id="3" name="TextBox 2">
            <a:extLst>
              <a:ext uri="{FF2B5EF4-FFF2-40B4-BE49-F238E27FC236}">
                <a16:creationId xmlns:a16="http://schemas.microsoft.com/office/drawing/2014/main" id="{7C81E776-4D6E-F8B0-27DC-12F2A787B1C2}"/>
              </a:ext>
            </a:extLst>
          </p:cNvPr>
          <p:cNvSpPr txBox="1"/>
          <p:nvPr/>
        </p:nvSpPr>
        <p:spPr>
          <a:xfrm>
            <a:off x="0" y="6543704"/>
            <a:ext cx="12192000" cy="226922"/>
          </a:xfrm>
          <a:prstGeom prst="rect">
            <a:avLst/>
          </a:prstGeom>
          <a:noFill/>
        </p:spPr>
        <p:txBody>
          <a:bodyPr wrap="square">
            <a:spAutoFit/>
          </a:bodyPr>
          <a:lstStyle/>
          <a:p>
            <a:pPr indent="-228600">
              <a:lnSpc>
                <a:spcPct val="115000"/>
              </a:lnSpc>
            </a:pPr>
            <a:r>
              <a:rPr lang="en-CA" sz="800" b="0" dirty="0" err="1">
                <a:effectLst/>
              </a:rPr>
              <a:t>Miito</a:t>
            </a:r>
            <a:r>
              <a:rPr lang="en-CA" sz="800" b="0" dirty="0">
                <a:effectLst/>
              </a:rPr>
              <a:t>, G., </a:t>
            </a:r>
            <a:r>
              <a:rPr lang="en-CA" sz="800" b="0" dirty="0" err="1">
                <a:effectLst/>
              </a:rPr>
              <a:t>Ndegwa</a:t>
            </a:r>
            <a:r>
              <a:rPr lang="en-CA" sz="800" b="0" dirty="0">
                <a:effectLst/>
              </a:rPr>
              <a:t>, P., </a:t>
            </a:r>
            <a:r>
              <a:rPr lang="en-CA" sz="800" b="0" dirty="0" err="1">
                <a:effectLst/>
              </a:rPr>
              <a:t>Alege</a:t>
            </a:r>
            <a:r>
              <a:rPr lang="en-CA" sz="800" b="0" dirty="0">
                <a:effectLst/>
              </a:rPr>
              <a:t>, F., Coulibaly, S. 2022.  Efficacy of a </a:t>
            </a:r>
            <a:r>
              <a:rPr lang="en-CA" sz="800" b="0" dirty="0" err="1">
                <a:effectLst/>
              </a:rPr>
              <a:t>vermifilter</a:t>
            </a:r>
            <a:r>
              <a:rPr lang="en-CA" sz="800" b="0" dirty="0">
                <a:effectLst/>
              </a:rPr>
              <a:t> at mitigating greenhouse gases and ammonia emissions from dairy wastewater. </a:t>
            </a:r>
            <a:r>
              <a:rPr lang="en-CA" sz="800" b="0" u="sng" dirty="0">
                <a:effectLst/>
                <a:hlinkClick r:id="rId6">
                  <a:extLst>
                    <a:ext uri="{A12FA001-AC4F-418D-AE19-62706E023703}">
                      <ahyp:hlinkClr xmlns:ahyp="http://schemas.microsoft.com/office/drawing/2018/hyperlinkcolor" val="tx"/>
                    </a:ext>
                  </a:extLst>
                </a:hlinkClick>
              </a:rPr>
              <a:t>https://doi.org/10.1002/jeq2.20367</a:t>
            </a:r>
            <a:r>
              <a:rPr lang="en-CA" sz="800" b="0" dirty="0">
                <a:effectLst/>
              </a:rPr>
              <a:t> </a:t>
            </a:r>
            <a:endParaRPr lang="en-CA" sz="800" b="1" dirty="0">
              <a:effectLst/>
            </a:endParaRPr>
          </a:p>
        </p:txBody>
      </p:sp>
    </p:spTree>
    <p:extLst>
      <p:ext uri="{BB962C8B-B14F-4D97-AF65-F5344CB8AC3E}">
        <p14:creationId xmlns:p14="http://schemas.microsoft.com/office/powerpoint/2010/main" val="95542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2D59A-44FF-FEED-54C7-D36F07DE5DFB}"/>
              </a:ext>
            </a:extLst>
          </p:cNvPr>
          <p:cNvSpPr>
            <a:spLocks noGrp="1"/>
          </p:cNvSpPr>
          <p:nvPr>
            <p:ph sz="half" idx="1"/>
          </p:nvPr>
        </p:nvSpPr>
        <p:spPr>
          <a:xfrm>
            <a:off x="831364" y="1703705"/>
            <a:ext cx="4969996" cy="3056367"/>
          </a:xfrm>
        </p:spPr>
        <p:txBody>
          <a:bodyPr>
            <a:noAutofit/>
          </a:bodyPr>
          <a:lstStyle/>
          <a:p>
            <a:r>
              <a:rPr lang="en-CA" b="0" i="0" u="none" strike="noStrike" dirty="0">
                <a:solidFill>
                  <a:srgbClr val="000000"/>
                </a:solidFill>
                <a:effectLst/>
              </a:rPr>
              <a:t>Composting is the aerobic partial decomposition of manure organic matter</a:t>
            </a:r>
            <a:endParaRPr lang="en-CA" dirty="0">
              <a:solidFill>
                <a:srgbClr val="000000"/>
              </a:solidFill>
            </a:endParaRPr>
          </a:p>
          <a:p>
            <a:r>
              <a:rPr lang="en-CA" b="0" i="0" u="none" strike="noStrike" dirty="0">
                <a:solidFill>
                  <a:srgbClr val="000000"/>
                </a:solidFill>
                <a:effectLst/>
              </a:rPr>
              <a:t>Emissions from composting vary by moisture content, temperature, carbon and nitrogen content, and the pH of the manure</a:t>
            </a:r>
          </a:p>
        </p:txBody>
      </p:sp>
      <p:pic>
        <p:nvPicPr>
          <p:cNvPr id="11" name="Content Placeholder 10">
            <a:extLst>
              <a:ext uri="{FF2B5EF4-FFF2-40B4-BE49-F238E27FC236}">
                <a16:creationId xmlns:a16="http://schemas.microsoft.com/office/drawing/2014/main" id="{F4FFD0AB-E1BC-E1E2-737E-1D5001F77F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27800" y="952355"/>
            <a:ext cx="4322482" cy="3588214"/>
          </a:xfrm>
        </p:spPr>
      </p:pic>
      <p:sp>
        <p:nvSpPr>
          <p:cNvPr id="4" name="Title 3">
            <a:extLst>
              <a:ext uri="{FF2B5EF4-FFF2-40B4-BE49-F238E27FC236}">
                <a16:creationId xmlns:a16="http://schemas.microsoft.com/office/drawing/2014/main" id="{61739F53-80E3-956F-367C-9558750F35A1}"/>
              </a:ext>
            </a:extLst>
          </p:cNvPr>
          <p:cNvSpPr>
            <a:spLocks noGrp="1"/>
          </p:cNvSpPr>
          <p:nvPr>
            <p:ph type="title"/>
          </p:nvPr>
        </p:nvSpPr>
        <p:spPr/>
        <p:txBody>
          <a:bodyPr/>
          <a:lstStyle/>
          <a:p>
            <a:r>
              <a:rPr lang="en-US" dirty="0"/>
              <a:t>COMPOSTING</a:t>
            </a:r>
          </a:p>
        </p:txBody>
      </p:sp>
      <p:sp>
        <p:nvSpPr>
          <p:cNvPr id="9" name="Content Placeholder 1">
            <a:extLst>
              <a:ext uri="{FF2B5EF4-FFF2-40B4-BE49-F238E27FC236}">
                <a16:creationId xmlns:a16="http://schemas.microsoft.com/office/drawing/2014/main" id="{295E0CB2-A1D8-325F-2F77-BB8BB6143EC9}"/>
              </a:ext>
            </a:extLst>
          </p:cNvPr>
          <p:cNvSpPr txBox="1">
            <a:spLocks/>
          </p:cNvSpPr>
          <p:nvPr/>
        </p:nvSpPr>
        <p:spPr>
          <a:xfrm>
            <a:off x="0" y="5434124"/>
            <a:ext cx="12192000" cy="964997"/>
          </a:xfrm>
          <a:prstGeom prst="rect">
            <a:avLst/>
          </a:prstGeom>
          <a:solidFill>
            <a:srgbClr val="4A66AC">
              <a:alpha val="50980"/>
            </a:srgbClr>
          </a:solidFill>
          <a:ln>
            <a:noFill/>
          </a:ln>
        </p:spPr>
        <p:txBody>
          <a:bodyPr vert="horz" lIns="360000" tIns="45720" rIns="36000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CA" b="0" i="0" u="none" strike="noStrike" dirty="0">
                <a:solidFill>
                  <a:srgbClr val="000000"/>
                </a:solidFill>
                <a:effectLst/>
              </a:rPr>
              <a:t>Farms should consider the trade-offs between reducing </a:t>
            </a:r>
          </a:p>
          <a:p>
            <a:pPr marL="0" indent="0" algn="ctr">
              <a:spcBef>
                <a:spcPts val="0"/>
              </a:spcBef>
              <a:buNone/>
            </a:pPr>
            <a:r>
              <a:rPr lang="en-CA" b="0" i="0" u="none" strike="noStrike" dirty="0">
                <a:solidFill>
                  <a:srgbClr val="000000"/>
                </a:solidFill>
                <a:effectLst/>
              </a:rPr>
              <a:t>methane emissions vs. ammonia and nitrous oxide emissions.</a:t>
            </a:r>
            <a:endParaRPr lang="en-US" dirty="0"/>
          </a:p>
        </p:txBody>
      </p:sp>
      <p:pic>
        <p:nvPicPr>
          <p:cNvPr id="5" name="Picture 4" descr="A blue line drawing of a mountain&#10;&#10;Description automatically generated">
            <a:extLst>
              <a:ext uri="{FF2B5EF4-FFF2-40B4-BE49-F238E27FC236}">
                <a16:creationId xmlns:a16="http://schemas.microsoft.com/office/drawing/2014/main" id="{9DB576CB-EA42-6418-C66B-36804A8CC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2" y="4852159"/>
            <a:ext cx="1689851" cy="1393428"/>
          </a:xfrm>
          <a:prstGeom prst="rect">
            <a:avLst/>
          </a:prstGeom>
        </p:spPr>
      </p:pic>
      <p:pic>
        <p:nvPicPr>
          <p:cNvPr id="6" name="Picture 5" descr="A blue and black logo&#10;&#10;Description automatically generated">
            <a:extLst>
              <a:ext uri="{FF2B5EF4-FFF2-40B4-BE49-F238E27FC236}">
                <a16:creationId xmlns:a16="http://schemas.microsoft.com/office/drawing/2014/main" id="{88F2B37C-B092-2552-4690-5AA2F0621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59" y="4767243"/>
            <a:ext cx="1196199" cy="1333761"/>
          </a:xfrm>
          <a:prstGeom prst="rect">
            <a:avLst/>
          </a:prstGeom>
        </p:spPr>
      </p:pic>
      <p:sp>
        <p:nvSpPr>
          <p:cNvPr id="8" name="TextBox 7">
            <a:extLst>
              <a:ext uri="{FF2B5EF4-FFF2-40B4-BE49-F238E27FC236}">
                <a16:creationId xmlns:a16="http://schemas.microsoft.com/office/drawing/2014/main" id="{C504C54E-FDFF-1D00-FDE1-6DB580C0A409}"/>
              </a:ext>
            </a:extLst>
          </p:cNvPr>
          <p:cNvSpPr txBox="1"/>
          <p:nvPr/>
        </p:nvSpPr>
        <p:spPr>
          <a:xfrm>
            <a:off x="0" y="6438433"/>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6">
                  <a:extLst>
                    <a:ext uri="{A12FA001-AC4F-418D-AE19-62706E023703}">
                      <ahyp:hlinkClr xmlns:ahyp="http://schemas.microsoft.com/office/drawing/2018/hyperlinkcolor" val="tx"/>
                    </a:ext>
                  </a:extLst>
                </a:hlinkClick>
              </a:rPr>
              <a:t>https://www.epa.gov/agstar/practices-reduce-methane-emissions-livestock-manure-management</a:t>
            </a:r>
            <a:endParaRPr lang="en-CA" sz="800" b="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err="1">
                <a:effectLst/>
              </a:rPr>
              <a:t>Leytem</a:t>
            </a:r>
            <a:r>
              <a:rPr lang="en-CA" sz="800" dirty="0">
                <a:effectLst/>
              </a:rPr>
              <a:t>, A.B., S. </a:t>
            </a:r>
            <a:r>
              <a:rPr lang="en-CA" sz="800" dirty="0" err="1">
                <a:effectLst/>
              </a:rPr>
              <a:t>Archibeque</a:t>
            </a:r>
            <a:r>
              <a:rPr lang="en-CA" sz="800" dirty="0">
                <a:effectLst/>
              </a:rPr>
              <a:t>, N.A. Cole, S. Gunter, A. Hristov, K. Johnson, E. Kebreab, R. Kohn, W. Liao, C. </a:t>
            </a:r>
            <a:r>
              <a:rPr lang="en-CA" sz="800" dirty="0" err="1">
                <a:effectLst/>
              </a:rPr>
              <a:t>Toureene</a:t>
            </a:r>
            <a:r>
              <a:rPr lang="en-CA" sz="800" dirty="0">
                <a:effectLst/>
              </a:rPr>
              <a:t>, and J. </a:t>
            </a:r>
            <a:r>
              <a:rPr lang="en-CA" sz="800" dirty="0" err="1">
                <a:effectLst/>
              </a:rPr>
              <a:t>Tricarico</a:t>
            </a:r>
            <a:r>
              <a:rPr lang="en-CA" sz="800" dirty="0">
                <a:effectLst/>
              </a:rPr>
              <a:t>. 2024. Quantifying greenhouse gas fluxes in agriculture and forestry: Methods for entity-scale inventory. Chapter 4: Quantifying greenhouse gas sources and sinks in animal production systems. </a:t>
            </a:r>
            <a:r>
              <a:rPr lang="en-CA" sz="800" dirty="0">
                <a:effectLst/>
                <a:hlinkClick r:id="rId7">
                  <a:extLst>
                    <a:ext uri="{A12FA001-AC4F-418D-AE19-62706E023703}">
                      <ahyp:hlinkClr xmlns:ahyp="http://schemas.microsoft.com/office/drawing/2018/hyperlinkcolor" val="tx"/>
                    </a:ext>
                  </a:extLst>
                </a:hlinkClick>
              </a:rPr>
              <a:t>https://www.usda.gov/oce/entity-scale-ghg-methods/download</a:t>
            </a:r>
            <a:endParaRPr lang="en-CA" sz="800" dirty="0">
              <a:effectLst/>
            </a:endParaRPr>
          </a:p>
        </p:txBody>
      </p:sp>
    </p:spTree>
    <p:extLst>
      <p:ext uri="{BB962C8B-B14F-4D97-AF65-F5344CB8AC3E}">
        <p14:creationId xmlns:p14="http://schemas.microsoft.com/office/powerpoint/2010/main" val="1252488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0490A-531E-9979-3FB2-04F96EF3205A}"/>
              </a:ext>
            </a:extLst>
          </p:cNvPr>
          <p:cNvSpPr>
            <a:spLocks noGrp="1"/>
          </p:cNvSpPr>
          <p:nvPr>
            <p:ph type="title"/>
          </p:nvPr>
        </p:nvSpPr>
        <p:spPr/>
        <p:txBody>
          <a:bodyPr/>
          <a:lstStyle/>
          <a:p>
            <a:r>
              <a:rPr lang="en-US" dirty="0"/>
              <a:t>MANURE OPPORTUNITIES</a:t>
            </a:r>
          </a:p>
        </p:txBody>
      </p:sp>
      <p:sp>
        <p:nvSpPr>
          <p:cNvPr id="5" name="Content Placeholder 4">
            <a:extLst>
              <a:ext uri="{FF2B5EF4-FFF2-40B4-BE49-F238E27FC236}">
                <a16:creationId xmlns:a16="http://schemas.microsoft.com/office/drawing/2014/main" id="{EBB8A22E-0171-438D-6735-A83FA2AA8D60}"/>
              </a:ext>
            </a:extLst>
          </p:cNvPr>
          <p:cNvSpPr>
            <a:spLocks noGrp="1"/>
          </p:cNvSpPr>
          <p:nvPr>
            <p:ph idx="1"/>
          </p:nvPr>
        </p:nvSpPr>
        <p:spPr>
          <a:xfrm>
            <a:off x="472440" y="1653542"/>
            <a:ext cx="7328182" cy="602616"/>
          </a:xfrm>
        </p:spPr>
        <p:txBody>
          <a:bodyPr>
            <a:normAutofit/>
          </a:bodyPr>
          <a:lstStyle/>
          <a:p>
            <a:r>
              <a:rPr lang="en-US" sz="3200" dirty="0"/>
              <a:t>Manure can produce:	</a:t>
            </a:r>
          </a:p>
        </p:txBody>
      </p:sp>
      <p:sp>
        <p:nvSpPr>
          <p:cNvPr id="6" name="TextBox 5">
            <a:extLst>
              <a:ext uri="{FF2B5EF4-FFF2-40B4-BE49-F238E27FC236}">
                <a16:creationId xmlns:a16="http://schemas.microsoft.com/office/drawing/2014/main" id="{4F42B590-C41D-1B9A-1EDC-71DF64DC0466}"/>
              </a:ext>
            </a:extLst>
          </p:cNvPr>
          <p:cNvSpPr txBox="1"/>
          <p:nvPr/>
        </p:nvSpPr>
        <p:spPr>
          <a:xfrm>
            <a:off x="2310970" y="2549928"/>
            <a:ext cx="9881028" cy="584775"/>
          </a:xfrm>
          <a:prstGeom prst="rect">
            <a:avLst/>
          </a:prstGeom>
          <a:solidFill>
            <a:schemeClr val="accent1">
              <a:lumMod val="20000"/>
              <a:lumOff val="80000"/>
            </a:schemeClr>
          </a:solidFill>
        </p:spPr>
        <p:txBody>
          <a:bodyPr wrap="square" lIns="90000">
            <a:spAutoFit/>
          </a:bodyPr>
          <a:lstStyle/>
          <a:p>
            <a:pPr marL="457200" lvl="1" indent="0">
              <a:buNone/>
            </a:pPr>
            <a:r>
              <a:rPr lang="en-US" sz="3200" dirty="0"/>
              <a:t>   Energy through anaerobic digestion</a:t>
            </a:r>
          </a:p>
        </p:txBody>
      </p:sp>
      <p:sp>
        <p:nvSpPr>
          <p:cNvPr id="8" name="TextBox 7">
            <a:extLst>
              <a:ext uri="{FF2B5EF4-FFF2-40B4-BE49-F238E27FC236}">
                <a16:creationId xmlns:a16="http://schemas.microsoft.com/office/drawing/2014/main" id="{48DD099D-EBF0-2AB7-C925-91533398F4B2}"/>
              </a:ext>
            </a:extLst>
          </p:cNvPr>
          <p:cNvSpPr txBox="1"/>
          <p:nvPr/>
        </p:nvSpPr>
        <p:spPr>
          <a:xfrm>
            <a:off x="2310970" y="3567875"/>
            <a:ext cx="9881029" cy="584775"/>
          </a:xfrm>
          <a:prstGeom prst="rect">
            <a:avLst/>
          </a:prstGeom>
          <a:solidFill>
            <a:srgbClr val="C2CCE4"/>
          </a:solidFill>
        </p:spPr>
        <p:txBody>
          <a:bodyPr wrap="square">
            <a:spAutoFit/>
          </a:bodyPr>
          <a:lstStyle/>
          <a:p>
            <a:pPr marL="457200" lvl="1" indent="0">
              <a:buNone/>
            </a:pPr>
            <a:r>
              <a:rPr lang="en-US" sz="3200" dirty="0"/>
              <a:t>   Livestock bedding </a:t>
            </a:r>
          </a:p>
        </p:txBody>
      </p:sp>
      <p:sp>
        <p:nvSpPr>
          <p:cNvPr id="10" name="TextBox 9">
            <a:extLst>
              <a:ext uri="{FF2B5EF4-FFF2-40B4-BE49-F238E27FC236}">
                <a16:creationId xmlns:a16="http://schemas.microsoft.com/office/drawing/2014/main" id="{AE6911EC-4A99-BA36-5430-DAC69EAAC7CF}"/>
              </a:ext>
            </a:extLst>
          </p:cNvPr>
          <p:cNvSpPr txBox="1"/>
          <p:nvPr/>
        </p:nvSpPr>
        <p:spPr>
          <a:xfrm>
            <a:off x="2310970" y="4615270"/>
            <a:ext cx="9881029" cy="584775"/>
          </a:xfrm>
          <a:prstGeom prst="rect">
            <a:avLst/>
          </a:prstGeom>
          <a:solidFill>
            <a:srgbClr val="A1B0D7"/>
          </a:solidFill>
        </p:spPr>
        <p:txBody>
          <a:bodyPr wrap="square">
            <a:spAutoFit/>
          </a:bodyPr>
          <a:lstStyle/>
          <a:p>
            <a:r>
              <a:rPr lang="en-US" sz="3200" dirty="0"/>
              <a:t>        Biodegradable containers</a:t>
            </a:r>
          </a:p>
        </p:txBody>
      </p:sp>
      <p:pic>
        <p:nvPicPr>
          <p:cNvPr id="11" name="Picture 10">
            <a:extLst>
              <a:ext uri="{FF2B5EF4-FFF2-40B4-BE49-F238E27FC236}">
                <a16:creationId xmlns:a16="http://schemas.microsoft.com/office/drawing/2014/main" id="{E23B801F-63B8-0FE0-9716-AC5975352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2336" y="3410128"/>
            <a:ext cx="1054108" cy="912224"/>
          </a:xfrm>
          <a:prstGeom prst="rect">
            <a:avLst/>
          </a:prstGeom>
        </p:spPr>
      </p:pic>
      <p:pic>
        <p:nvPicPr>
          <p:cNvPr id="2" name="Picture 1" descr="A blue lightning bolt on a black background&#10;&#10;Description automatically generated">
            <a:extLst>
              <a:ext uri="{FF2B5EF4-FFF2-40B4-BE49-F238E27FC236}">
                <a16:creationId xmlns:a16="http://schemas.microsoft.com/office/drawing/2014/main" id="{4C59F3C3-8196-019F-F9B5-44B6AB500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318" y="1869377"/>
            <a:ext cx="1779253" cy="1779253"/>
          </a:xfrm>
          <a:prstGeom prst="rect">
            <a:avLst/>
          </a:prstGeom>
        </p:spPr>
      </p:pic>
      <p:pic>
        <p:nvPicPr>
          <p:cNvPr id="12" name="Picture 11">
            <a:extLst>
              <a:ext uri="{FF2B5EF4-FFF2-40B4-BE49-F238E27FC236}">
                <a16:creationId xmlns:a16="http://schemas.microsoft.com/office/drawing/2014/main" id="{B8179BA4-0328-D8C7-6CC6-453F33F55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451" y="4311041"/>
            <a:ext cx="896993" cy="1029258"/>
          </a:xfrm>
          <a:prstGeom prst="rect">
            <a:avLst/>
          </a:prstGeom>
        </p:spPr>
      </p:pic>
      <p:sp>
        <p:nvSpPr>
          <p:cNvPr id="3" name="TextBox 2">
            <a:extLst>
              <a:ext uri="{FF2B5EF4-FFF2-40B4-BE49-F238E27FC236}">
                <a16:creationId xmlns:a16="http://schemas.microsoft.com/office/drawing/2014/main" id="{04B5A192-DE64-54BE-AA4D-455FD32F5400}"/>
              </a:ext>
            </a:extLst>
          </p:cNvPr>
          <p:cNvSpPr txBox="1"/>
          <p:nvPr/>
        </p:nvSpPr>
        <p:spPr>
          <a:xfrm>
            <a:off x="2310971" y="5637472"/>
            <a:ext cx="9881029" cy="584775"/>
          </a:xfrm>
          <a:prstGeom prst="rect">
            <a:avLst/>
          </a:prstGeom>
          <a:solidFill>
            <a:srgbClr val="738AC3"/>
          </a:solidFill>
        </p:spPr>
        <p:txBody>
          <a:bodyPr wrap="square">
            <a:spAutoFit/>
          </a:bodyPr>
          <a:lstStyle/>
          <a:p>
            <a:r>
              <a:rPr lang="en-US" sz="3200" dirty="0"/>
              <a:t>        Nutrient </a:t>
            </a:r>
            <a:r>
              <a:rPr lang="en-US" sz="3200"/>
              <a:t>rich fertilizer</a:t>
            </a:r>
            <a:endParaRPr lang="en-US" sz="3200" dirty="0"/>
          </a:p>
        </p:txBody>
      </p:sp>
      <p:pic>
        <p:nvPicPr>
          <p:cNvPr id="9" name="Picture 8" descr="A blue and black logo&#10;&#10;Description automatically generated">
            <a:extLst>
              <a:ext uri="{FF2B5EF4-FFF2-40B4-BE49-F238E27FC236}">
                <a16:creationId xmlns:a16="http://schemas.microsoft.com/office/drawing/2014/main" id="{3BC2107D-3C35-D45B-CCF1-64ACBDEB7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840" y="5402062"/>
            <a:ext cx="923102" cy="1029259"/>
          </a:xfrm>
          <a:prstGeom prst="rect">
            <a:avLst/>
          </a:prstGeom>
        </p:spPr>
      </p:pic>
      <p:sp>
        <p:nvSpPr>
          <p:cNvPr id="7" name="TextBox 6">
            <a:extLst>
              <a:ext uri="{FF2B5EF4-FFF2-40B4-BE49-F238E27FC236}">
                <a16:creationId xmlns:a16="http://schemas.microsoft.com/office/drawing/2014/main" id="{2B1A5314-0D47-5925-23F5-3A6DE1CEEBE6}"/>
              </a:ext>
            </a:extLst>
          </p:cNvPr>
          <p:cNvSpPr txBox="1"/>
          <p:nvPr/>
        </p:nvSpPr>
        <p:spPr>
          <a:xfrm>
            <a:off x="0" y="6543704"/>
            <a:ext cx="12192000" cy="226922"/>
          </a:xfrm>
          <a:prstGeom prst="rect">
            <a:avLst/>
          </a:prstGeom>
          <a:noFill/>
        </p:spPr>
        <p:txBody>
          <a:bodyPr wrap="square">
            <a:spAutoFit/>
          </a:bodyPr>
          <a:lstStyle/>
          <a:p>
            <a:pPr indent="-228600">
              <a:lnSpc>
                <a:spcPct val="115000"/>
              </a:lnSpc>
            </a:pPr>
            <a:r>
              <a:rPr lang="en-CA" sz="800" b="0" dirty="0">
                <a:effectLst/>
              </a:rPr>
              <a:t>Lim, T., Massey, R., McCann, L., Canter, T., </a:t>
            </a:r>
            <a:r>
              <a:rPr lang="en-CA" sz="800" b="0" dirty="0" err="1">
                <a:effectLst/>
              </a:rPr>
              <a:t>Omura</a:t>
            </a:r>
            <a:r>
              <a:rPr lang="en-CA" sz="800" b="0" dirty="0">
                <a:effectLst/>
              </a:rPr>
              <a:t>, S., Willett, C., Roach, A., Key, N., and Dodson, L. 2023. Increasing the Value of Manure for Farmers. </a:t>
            </a:r>
            <a:r>
              <a:rPr lang="en-CA" sz="800" b="0" u="sng" dirty="0">
                <a:effectLst/>
                <a:hlinkClick r:id="rId7">
                  <a:extLst>
                    <a:ext uri="{A12FA001-AC4F-418D-AE19-62706E023703}">
                      <ahyp:hlinkClr xmlns:ahyp="http://schemas.microsoft.com/office/drawing/2018/hyperlinkcolor" val="tx"/>
                    </a:ext>
                  </a:extLst>
                </a:hlinkClick>
              </a:rPr>
              <a:t>https://www.ers.usda.gov/publications/pub-details/?pubid=106088</a:t>
            </a:r>
            <a:r>
              <a:rPr lang="en-CA" sz="800" b="0" dirty="0">
                <a:effectLst/>
              </a:rPr>
              <a:t> </a:t>
            </a:r>
            <a:endParaRPr lang="en-CA" sz="800" b="1" dirty="0">
              <a:effectLst/>
            </a:endParaRPr>
          </a:p>
        </p:txBody>
      </p:sp>
    </p:spTree>
    <p:extLst>
      <p:ext uri="{BB962C8B-B14F-4D97-AF65-F5344CB8AC3E}">
        <p14:creationId xmlns:p14="http://schemas.microsoft.com/office/powerpoint/2010/main" val="329151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6C5-F700-EDB2-CDEA-A665607FB62E}"/>
              </a:ext>
            </a:extLst>
          </p:cNvPr>
          <p:cNvSpPr>
            <a:spLocks noGrp="1"/>
          </p:cNvSpPr>
          <p:nvPr>
            <p:ph type="title"/>
          </p:nvPr>
        </p:nvSpPr>
        <p:spPr/>
        <p:txBody>
          <a:bodyPr/>
          <a:lstStyle/>
          <a:p>
            <a:r>
              <a:rPr lang="en-US" dirty="0"/>
              <a:t>Debunking Manure Myths</a:t>
            </a:r>
          </a:p>
        </p:txBody>
      </p:sp>
    </p:spTree>
    <p:extLst>
      <p:ext uri="{BB962C8B-B14F-4D97-AF65-F5344CB8AC3E}">
        <p14:creationId xmlns:p14="http://schemas.microsoft.com/office/powerpoint/2010/main" val="2545985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0A86F-C159-9241-24EA-B08D3993F499}"/>
              </a:ext>
            </a:extLst>
          </p:cNvPr>
          <p:cNvSpPr>
            <a:spLocks noGrp="1"/>
          </p:cNvSpPr>
          <p:nvPr>
            <p:ph type="title"/>
          </p:nvPr>
        </p:nvSpPr>
        <p:spPr/>
        <p:txBody>
          <a:bodyPr/>
          <a:lstStyle/>
          <a:p>
            <a:r>
              <a:rPr lang="en-US" dirty="0"/>
              <a:t>MANURE MYTH #1</a:t>
            </a:r>
          </a:p>
        </p:txBody>
      </p:sp>
      <p:sp>
        <p:nvSpPr>
          <p:cNvPr id="3" name="Content Placeholder 2">
            <a:extLst>
              <a:ext uri="{FF2B5EF4-FFF2-40B4-BE49-F238E27FC236}">
                <a16:creationId xmlns:a16="http://schemas.microsoft.com/office/drawing/2014/main" id="{72CF424D-21DE-8504-87AD-AF512288B4B4}"/>
              </a:ext>
            </a:extLst>
          </p:cNvPr>
          <p:cNvSpPr>
            <a:spLocks noGrp="1"/>
          </p:cNvSpPr>
          <p:nvPr>
            <p:ph idx="1"/>
          </p:nvPr>
        </p:nvSpPr>
        <p:spPr>
          <a:xfrm>
            <a:off x="472440" y="1653541"/>
            <a:ext cx="4629912" cy="4265458"/>
          </a:xfrm>
        </p:spPr>
        <p:txBody>
          <a:bodyPr>
            <a:normAutofit lnSpcReduction="10000"/>
          </a:bodyPr>
          <a:lstStyle/>
          <a:p>
            <a:pPr marL="0" indent="0">
              <a:buNone/>
            </a:pPr>
            <a:r>
              <a:rPr lang="en-US" b="1" dirty="0">
                <a:solidFill>
                  <a:schemeClr val="accent2"/>
                </a:solidFill>
              </a:rPr>
              <a:t>One technology will enable me to achieve net zero</a:t>
            </a:r>
          </a:p>
          <a:p>
            <a:pPr marL="0" indent="0">
              <a:buNone/>
            </a:pPr>
            <a:r>
              <a:rPr lang="en-US" b="1" dirty="0"/>
              <a:t>False!</a:t>
            </a:r>
            <a:r>
              <a:rPr lang="en-US" dirty="0"/>
              <a:t> There is no one magic bullet to reduce emissions.</a:t>
            </a:r>
          </a:p>
          <a:p>
            <a:pPr marL="0" indent="0">
              <a:buNone/>
            </a:pPr>
            <a:r>
              <a:rPr lang="en-US"/>
              <a:t>For example, installing a digester may help to reduce overall farm emissions but that only addresses one source of GHG on the farm, so just having a digester cannot get you to net zero GHG emissions!</a:t>
            </a:r>
            <a:endParaRPr lang="en-US" dirty="0"/>
          </a:p>
        </p:txBody>
      </p:sp>
      <p:pic>
        <p:nvPicPr>
          <p:cNvPr id="7" name="Picture 6">
            <a:extLst>
              <a:ext uri="{FF2B5EF4-FFF2-40B4-BE49-F238E27FC236}">
                <a16:creationId xmlns:a16="http://schemas.microsoft.com/office/drawing/2014/main" id="{862C0FD9-B03E-9A5E-3C81-F7AA1AEB1E72}"/>
              </a:ext>
            </a:extLst>
          </p:cNvPr>
          <p:cNvPicPr>
            <a:picLocks noChangeAspect="1"/>
          </p:cNvPicPr>
          <p:nvPr/>
        </p:nvPicPr>
        <p:blipFill>
          <a:blip r:embed="rId3">
            <a:extLst>
              <a:ext uri="{28A0092B-C50C-407E-A947-70E740481C1C}">
                <a14:useLocalDpi xmlns:a14="http://schemas.microsoft.com/office/drawing/2010/main" val="0"/>
              </a:ext>
            </a:extLst>
          </a:blip>
          <a:srcRect l="19751" r="19751"/>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36001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0B9E-618C-750F-C66D-B8091792FC74}"/>
              </a:ext>
            </a:extLst>
          </p:cNvPr>
          <p:cNvSpPr>
            <a:spLocks noGrp="1"/>
          </p:cNvSpPr>
          <p:nvPr>
            <p:ph type="title"/>
          </p:nvPr>
        </p:nvSpPr>
        <p:spPr>
          <a:xfrm>
            <a:off x="7040879" y="670878"/>
            <a:ext cx="4617720" cy="602615"/>
          </a:xfrm>
        </p:spPr>
        <p:txBody>
          <a:bodyPr/>
          <a:lstStyle/>
          <a:p>
            <a:r>
              <a:rPr lang="en-US" dirty="0"/>
              <a:t>MANURE MYTH #2</a:t>
            </a:r>
          </a:p>
        </p:txBody>
      </p:sp>
      <p:sp>
        <p:nvSpPr>
          <p:cNvPr id="3" name="Content Placeholder 2">
            <a:extLst>
              <a:ext uri="{FF2B5EF4-FFF2-40B4-BE49-F238E27FC236}">
                <a16:creationId xmlns:a16="http://schemas.microsoft.com/office/drawing/2014/main" id="{4CEC5348-4B62-D8A4-FBA7-372925C71590}"/>
              </a:ext>
            </a:extLst>
          </p:cNvPr>
          <p:cNvSpPr>
            <a:spLocks noGrp="1"/>
          </p:cNvSpPr>
          <p:nvPr>
            <p:ph idx="1"/>
          </p:nvPr>
        </p:nvSpPr>
        <p:spPr>
          <a:xfrm>
            <a:off x="7040880" y="1653541"/>
            <a:ext cx="4617720" cy="4265458"/>
          </a:xfrm>
        </p:spPr>
        <p:txBody>
          <a:bodyPr>
            <a:normAutofit/>
          </a:bodyPr>
          <a:lstStyle/>
          <a:p>
            <a:pPr marL="0" indent="0">
              <a:buNone/>
            </a:pPr>
            <a:r>
              <a:rPr lang="en-US" b="1" dirty="0">
                <a:solidFill>
                  <a:schemeClr val="accent2"/>
                </a:solidFill>
              </a:rPr>
              <a:t>A crust on liquid storage will decrease methane emissions.</a:t>
            </a:r>
          </a:p>
          <a:p>
            <a:pPr marL="0" indent="0">
              <a:buNone/>
            </a:pPr>
            <a:r>
              <a:rPr lang="en-US" b="1" dirty="0"/>
              <a:t>Caution! </a:t>
            </a:r>
            <a:r>
              <a:rPr lang="en-US" dirty="0">
                <a:latin typeface="Aptos" panose="020B0004020202020204" pitchFamily="34" charset="0"/>
              </a:rPr>
              <a:t>I</a:t>
            </a:r>
            <a:r>
              <a:rPr lang="en-CA" b="0" i="0" u="none" strike="noStrike" dirty="0">
                <a:solidFill>
                  <a:srgbClr val="000000"/>
                </a:solidFill>
                <a:effectLst/>
                <a:latin typeface="Aptos" panose="020B0004020202020204" pitchFamily="34" charset="0"/>
              </a:rPr>
              <a:t>n many cases, the crust does little to reduce methane emissions because it is not perfectly sealed and may not have uniform coverage. A crust can also generate other emissions like N</a:t>
            </a:r>
            <a:r>
              <a:rPr lang="en-CA" b="0" i="0" u="none" strike="noStrike" baseline="-25000" dirty="0">
                <a:solidFill>
                  <a:srgbClr val="000000"/>
                </a:solidFill>
                <a:effectLst/>
                <a:latin typeface="Aptos" panose="020B0004020202020204" pitchFamily="34" charset="0"/>
              </a:rPr>
              <a:t>2</a:t>
            </a:r>
            <a:r>
              <a:rPr lang="en-CA" b="0" i="0" u="none" strike="noStrike" dirty="0">
                <a:solidFill>
                  <a:srgbClr val="000000"/>
                </a:solidFill>
                <a:effectLst/>
                <a:latin typeface="Aptos" panose="020B0004020202020204" pitchFamily="34" charset="0"/>
              </a:rPr>
              <a:t>O, an important trade-off to consider!</a:t>
            </a: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82FE69FE-961C-BCA8-5670-B1142D311852}"/>
              </a:ext>
            </a:extLst>
          </p:cNvPr>
          <p:cNvPicPr>
            <a:picLocks noChangeAspect="1"/>
          </p:cNvPicPr>
          <p:nvPr/>
        </p:nvPicPr>
        <p:blipFill rotWithShape="1">
          <a:blip r:embed="rId3">
            <a:extLst>
              <a:ext uri="{28A0092B-C50C-407E-A947-70E740481C1C}">
                <a14:useLocalDpi xmlns:a14="http://schemas.microsoft.com/office/drawing/2010/main" val="0"/>
              </a:ext>
            </a:extLst>
          </a:blip>
          <a:srcRect l="15576" r="15576"/>
          <a:stretch/>
        </p:blipFill>
        <p:spPr>
          <a:xfrm flipH="1">
            <a:off x="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5582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2CE7FE-9814-6F10-19FB-80CE4A39CAA4}"/>
              </a:ext>
            </a:extLst>
          </p:cNvPr>
          <p:cNvSpPr/>
          <p:nvPr/>
        </p:nvSpPr>
        <p:spPr>
          <a:xfrm>
            <a:off x="0" y="5155195"/>
            <a:ext cx="12192000" cy="12192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FCC58D-2A8B-F0C4-1576-DD0D888BA869}"/>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412A40B-BE10-07CA-2004-970A2782AE14}"/>
              </a:ext>
            </a:extLst>
          </p:cNvPr>
          <p:cNvSpPr>
            <a:spLocks noGrp="1"/>
          </p:cNvSpPr>
          <p:nvPr>
            <p:ph idx="1"/>
          </p:nvPr>
        </p:nvSpPr>
        <p:spPr>
          <a:xfrm>
            <a:off x="472440" y="1653540"/>
            <a:ext cx="11298646" cy="3250969"/>
          </a:xfrm>
        </p:spPr>
        <p:txBody>
          <a:bodyPr>
            <a:normAutofit/>
          </a:bodyPr>
          <a:lstStyle/>
          <a:p>
            <a:pPr marL="278222" lvl="1" algn="l"/>
            <a:r>
              <a:rPr lang="en-US" dirty="0">
                <a:solidFill>
                  <a:srgbClr val="3B3737"/>
                </a:solidFill>
              </a:rPr>
              <a:t>Introduction to the emissions that come from manure </a:t>
            </a:r>
          </a:p>
          <a:p>
            <a:pPr marL="278222" lvl="1" algn="l"/>
            <a:r>
              <a:rPr lang="en-US" dirty="0">
                <a:solidFill>
                  <a:srgbClr val="3B3737"/>
                </a:solidFill>
              </a:rPr>
              <a:t>Build awareness and understanding of some key manure emission mitigation options</a:t>
            </a:r>
          </a:p>
          <a:p>
            <a:pPr marL="278222" lvl="1" algn="l"/>
            <a:r>
              <a:rPr lang="en-US" dirty="0">
                <a:solidFill>
                  <a:srgbClr val="3B3737"/>
                </a:solidFill>
              </a:rPr>
              <a:t>Debunk manure related myths</a:t>
            </a:r>
            <a:endParaRPr lang="en-CA" sz="2000" dirty="0">
              <a:solidFill>
                <a:srgbClr val="000000"/>
              </a:solidFill>
            </a:endParaRPr>
          </a:p>
        </p:txBody>
      </p:sp>
      <p:sp>
        <p:nvSpPr>
          <p:cNvPr id="6" name="TextBox 5">
            <a:extLst>
              <a:ext uri="{FF2B5EF4-FFF2-40B4-BE49-F238E27FC236}">
                <a16:creationId xmlns:a16="http://schemas.microsoft.com/office/drawing/2014/main" id="{B37AE361-A83C-64E7-590F-5D43EC50247F}"/>
              </a:ext>
            </a:extLst>
          </p:cNvPr>
          <p:cNvSpPr txBox="1"/>
          <p:nvPr/>
        </p:nvSpPr>
        <p:spPr>
          <a:xfrm>
            <a:off x="0" y="5580129"/>
            <a:ext cx="12192000" cy="400110"/>
          </a:xfrm>
          <a:prstGeom prst="rect">
            <a:avLst/>
          </a:prstGeom>
          <a:noFill/>
        </p:spPr>
        <p:txBody>
          <a:bodyPr wrap="square">
            <a:spAutoFit/>
          </a:bodyPr>
          <a:lstStyle/>
          <a:p>
            <a:pPr marL="49622" lvl="1" indent="0" algn="ctr">
              <a:buNone/>
            </a:pPr>
            <a:r>
              <a:rPr lang="en-CA" sz="2000" dirty="0">
                <a:solidFill>
                  <a:srgbClr val="000000"/>
                </a:solidFill>
              </a:rPr>
              <a:t>There are many opportunities for GHG emissions reductions in manure management systems. </a:t>
            </a:r>
            <a:endParaRPr lang="en-US" sz="2000" dirty="0">
              <a:solidFill>
                <a:srgbClr val="000000"/>
              </a:solidFill>
            </a:endParaRPr>
          </a:p>
        </p:txBody>
      </p:sp>
    </p:spTree>
    <p:extLst>
      <p:ext uri="{BB962C8B-B14F-4D97-AF65-F5344CB8AC3E}">
        <p14:creationId xmlns:p14="http://schemas.microsoft.com/office/powerpoint/2010/main" val="302686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8BA7-002C-5DA3-92AA-68721F2D160B}"/>
              </a:ext>
            </a:extLst>
          </p:cNvPr>
          <p:cNvSpPr>
            <a:spLocks noGrp="1"/>
          </p:cNvSpPr>
          <p:nvPr>
            <p:ph type="title"/>
          </p:nvPr>
        </p:nvSpPr>
        <p:spPr/>
        <p:txBody>
          <a:bodyPr/>
          <a:lstStyle/>
          <a:p>
            <a:r>
              <a:rPr lang="en-US" dirty="0"/>
              <a:t>MANURE MYTH #3</a:t>
            </a:r>
          </a:p>
        </p:txBody>
      </p:sp>
      <p:sp>
        <p:nvSpPr>
          <p:cNvPr id="3" name="Content Placeholder 2">
            <a:extLst>
              <a:ext uri="{FF2B5EF4-FFF2-40B4-BE49-F238E27FC236}">
                <a16:creationId xmlns:a16="http://schemas.microsoft.com/office/drawing/2014/main" id="{61415696-6C6A-1A67-CD57-3DF55EB531BD}"/>
              </a:ext>
            </a:extLst>
          </p:cNvPr>
          <p:cNvSpPr>
            <a:spLocks noGrp="1"/>
          </p:cNvSpPr>
          <p:nvPr>
            <p:ph idx="1"/>
          </p:nvPr>
        </p:nvSpPr>
        <p:spPr>
          <a:xfrm>
            <a:off x="472440" y="1653541"/>
            <a:ext cx="4629911" cy="4265458"/>
          </a:xfrm>
        </p:spPr>
        <p:txBody>
          <a:bodyPr/>
          <a:lstStyle/>
          <a:p>
            <a:pPr marL="0" indent="0">
              <a:buNone/>
            </a:pPr>
            <a:r>
              <a:rPr lang="en-US" b="1" dirty="0">
                <a:solidFill>
                  <a:schemeClr val="accent2"/>
                </a:solidFill>
              </a:rPr>
              <a:t>Manure storage additives will reduce emissions.</a:t>
            </a:r>
          </a:p>
          <a:p>
            <a:pPr marL="0" indent="0">
              <a:buNone/>
            </a:pPr>
            <a:r>
              <a:rPr lang="en-CA" b="1" i="0" u="none" strike="noStrike" dirty="0">
                <a:solidFill>
                  <a:srgbClr val="000000"/>
                </a:solidFill>
                <a:effectLst/>
                <a:latin typeface="Hanken Grotesk"/>
              </a:rPr>
              <a:t>Don’t believe everything you hear! </a:t>
            </a:r>
            <a:r>
              <a:rPr lang="en-CA" b="0" i="0" u="none" strike="noStrike" dirty="0">
                <a:solidFill>
                  <a:srgbClr val="000000"/>
                </a:solidFill>
                <a:effectLst/>
                <a:latin typeface="Hanken Grotesk"/>
              </a:rPr>
              <a:t>Companies sell all sorts of additives and we often do not know if the products are viable or not.</a:t>
            </a: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486CB617-A829-4EA2-802A-F18D5FBB0038}"/>
              </a:ext>
            </a:extLst>
          </p:cNvPr>
          <p:cNvPicPr>
            <a:picLocks noChangeAspect="1"/>
          </p:cNvPicPr>
          <p:nvPr/>
        </p:nvPicPr>
        <p:blipFill rotWithShape="1">
          <a:blip r:embed="rId3">
            <a:extLst>
              <a:ext uri="{28A0092B-C50C-407E-A947-70E740481C1C}">
                <a14:useLocalDpi xmlns:a14="http://schemas.microsoft.com/office/drawing/2010/main" val="0"/>
              </a:ext>
            </a:extLst>
          </a:blip>
          <a:srcRect l="23449" r="23449"/>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9824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9A8C-2003-D2E1-9B8D-E49BECEC3053}"/>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3444BD63-C71E-B61A-0C26-90874AECF1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2505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C5093F-D26B-9FCD-731B-0BEC633281F7}"/>
              </a:ext>
            </a:extLst>
          </p:cNvPr>
          <p:cNvSpPr>
            <a:spLocks noGrp="1"/>
          </p:cNvSpPr>
          <p:nvPr>
            <p:ph sz="half" idx="2"/>
          </p:nvPr>
        </p:nvSpPr>
        <p:spPr>
          <a:xfrm>
            <a:off x="1299757" y="1820346"/>
            <a:ext cx="6881718" cy="963203"/>
          </a:xfrm>
        </p:spPr>
        <p:txBody>
          <a:bodyPr>
            <a:noAutofit/>
          </a:bodyPr>
          <a:lstStyle/>
          <a:p>
            <a:r>
              <a:rPr lang="en-CA" sz="2400" b="0" i="0" u="none" strike="noStrike" dirty="0">
                <a:solidFill>
                  <a:srgbClr val="000000"/>
                </a:solidFill>
                <a:effectLst/>
              </a:rPr>
              <a:t>Greenhouse gas emissions from stored manure contribute to the overall emissions footprint of dairy farms.</a:t>
            </a:r>
            <a:endParaRPr lang="en-US" sz="2400" dirty="0"/>
          </a:p>
        </p:txBody>
      </p:sp>
      <p:sp>
        <p:nvSpPr>
          <p:cNvPr id="8" name="Content Placeholder 7">
            <a:extLst>
              <a:ext uri="{FF2B5EF4-FFF2-40B4-BE49-F238E27FC236}">
                <a16:creationId xmlns:a16="http://schemas.microsoft.com/office/drawing/2014/main" id="{DF98D6D9-DDB8-3CA7-981E-56FD00F9E80D}"/>
              </a:ext>
            </a:extLst>
          </p:cNvPr>
          <p:cNvSpPr>
            <a:spLocks noGrp="1"/>
          </p:cNvSpPr>
          <p:nvPr>
            <p:ph sz="quarter" idx="4"/>
          </p:nvPr>
        </p:nvSpPr>
        <p:spPr>
          <a:xfrm>
            <a:off x="1283147" y="4971750"/>
            <a:ext cx="10358843" cy="1215372"/>
          </a:xfrm>
        </p:spPr>
        <p:txBody>
          <a:bodyPr>
            <a:noAutofit/>
          </a:bodyPr>
          <a:lstStyle/>
          <a:p>
            <a:r>
              <a:rPr lang="en-US" sz="2400" dirty="0"/>
              <a:t>There are many available mitigation options, farms should determine the sources of manure emissions on their farms and consult experts to find the best strategies for their operations.</a:t>
            </a:r>
          </a:p>
        </p:txBody>
      </p:sp>
      <p:sp>
        <p:nvSpPr>
          <p:cNvPr id="10" name="Content Placeholder 9">
            <a:extLst>
              <a:ext uri="{FF2B5EF4-FFF2-40B4-BE49-F238E27FC236}">
                <a16:creationId xmlns:a16="http://schemas.microsoft.com/office/drawing/2014/main" id="{11C0A92B-65B1-ADD1-9729-EE0B30C9A231}"/>
              </a:ext>
            </a:extLst>
          </p:cNvPr>
          <p:cNvSpPr>
            <a:spLocks noGrp="1"/>
          </p:cNvSpPr>
          <p:nvPr>
            <p:ph sz="quarter" idx="14"/>
          </p:nvPr>
        </p:nvSpPr>
        <p:spPr>
          <a:xfrm>
            <a:off x="1299758" y="3295673"/>
            <a:ext cx="7651738" cy="1357714"/>
          </a:xfrm>
        </p:spPr>
        <p:txBody>
          <a:bodyPr>
            <a:noAutofit/>
          </a:bodyPr>
          <a:lstStyle/>
          <a:p>
            <a:r>
              <a:rPr lang="en-CA" sz="2400" b="0" i="0" u="none" strike="noStrike" dirty="0">
                <a:solidFill>
                  <a:srgbClr val="000000"/>
                </a:solidFill>
                <a:effectLst/>
              </a:rPr>
              <a:t>It is important to consider the entire manure management system and the goals of the farm when working to reduce emissions.</a:t>
            </a:r>
            <a:endParaRPr lang="en-US" sz="2400" dirty="0"/>
          </a:p>
        </p:txBody>
      </p:sp>
      <p:sp>
        <p:nvSpPr>
          <p:cNvPr id="4" name="Title 3">
            <a:extLst>
              <a:ext uri="{FF2B5EF4-FFF2-40B4-BE49-F238E27FC236}">
                <a16:creationId xmlns:a16="http://schemas.microsoft.com/office/drawing/2014/main" id="{2D0CBCC8-4D10-279C-3ED6-55069EB5EFE6}"/>
              </a:ext>
            </a:extLst>
          </p:cNvPr>
          <p:cNvSpPr>
            <a:spLocks noGrp="1"/>
          </p:cNvSpPr>
          <p:nvPr>
            <p:ph type="title"/>
          </p:nvPr>
        </p:nvSpPr>
        <p:spPr/>
        <p:txBody>
          <a:bodyPr/>
          <a:lstStyle/>
          <a:p>
            <a:r>
              <a:rPr lang="en-US" dirty="0"/>
              <a:t>KEY TAKEAWAYS</a:t>
            </a:r>
          </a:p>
        </p:txBody>
      </p:sp>
      <p:sp>
        <p:nvSpPr>
          <p:cNvPr id="2" name="TextBox 1">
            <a:extLst>
              <a:ext uri="{FF2B5EF4-FFF2-40B4-BE49-F238E27FC236}">
                <a16:creationId xmlns:a16="http://schemas.microsoft.com/office/drawing/2014/main" id="{54CA55B6-D1ED-2775-6F74-7F0ADBDBD098}"/>
              </a:ext>
            </a:extLst>
          </p:cNvPr>
          <p:cNvSpPr txBox="1"/>
          <p:nvPr/>
        </p:nvSpPr>
        <p:spPr>
          <a:xfrm>
            <a:off x="472440" y="1820346"/>
            <a:ext cx="870075" cy="769441"/>
          </a:xfrm>
          <a:prstGeom prst="rect">
            <a:avLst/>
          </a:prstGeom>
          <a:noFill/>
        </p:spPr>
        <p:txBody>
          <a:bodyPr wrap="square" rtlCol="0">
            <a:spAutoFit/>
          </a:bodyPr>
          <a:lstStyle/>
          <a:p>
            <a:r>
              <a:rPr lang="en-US" sz="4400" b="1" dirty="0">
                <a:solidFill>
                  <a:srgbClr val="15235F"/>
                </a:solidFill>
              </a:rPr>
              <a:t>1</a:t>
            </a:r>
          </a:p>
        </p:txBody>
      </p:sp>
      <p:sp>
        <p:nvSpPr>
          <p:cNvPr id="3" name="TextBox 2">
            <a:extLst>
              <a:ext uri="{FF2B5EF4-FFF2-40B4-BE49-F238E27FC236}">
                <a16:creationId xmlns:a16="http://schemas.microsoft.com/office/drawing/2014/main" id="{B7CF33B3-2C51-84ED-6F05-7B1E3FD7FE6B}"/>
              </a:ext>
            </a:extLst>
          </p:cNvPr>
          <p:cNvSpPr txBox="1"/>
          <p:nvPr/>
        </p:nvSpPr>
        <p:spPr>
          <a:xfrm>
            <a:off x="472440" y="3474926"/>
            <a:ext cx="870075" cy="769441"/>
          </a:xfrm>
          <a:prstGeom prst="rect">
            <a:avLst/>
          </a:prstGeom>
          <a:noFill/>
        </p:spPr>
        <p:txBody>
          <a:bodyPr wrap="square" rtlCol="0">
            <a:spAutoFit/>
          </a:bodyPr>
          <a:lstStyle/>
          <a:p>
            <a:r>
              <a:rPr lang="en-US" sz="4400" b="1" dirty="0">
                <a:solidFill>
                  <a:srgbClr val="15235F"/>
                </a:solidFill>
              </a:rPr>
              <a:t>2</a:t>
            </a:r>
          </a:p>
        </p:txBody>
      </p:sp>
      <p:sp>
        <p:nvSpPr>
          <p:cNvPr id="11" name="TextBox 10">
            <a:extLst>
              <a:ext uri="{FF2B5EF4-FFF2-40B4-BE49-F238E27FC236}">
                <a16:creationId xmlns:a16="http://schemas.microsoft.com/office/drawing/2014/main" id="{E910172A-EF06-8182-B8DE-EB5E86D0F77E}"/>
              </a:ext>
            </a:extLst>
          </p:cNvPr>
          <p:cNvSpPr txBox="1"/>
          <p:nvPr/>
        </p:nvSpPr>
        <p:spPr>
          <a:xfrm>
            <a:off x="472440" y="5117052"/>
            <a:ext cx="870075" cy="769441"/>
          </a:xfrm>
          <a:prstGeom prst="rect">
            <a:avLst/>
          </a:prstGeom>
          <a:noFill/>
        </p:spPr>
        <p:txBody>
          <a:bodyPr wrap="square" rtlCol="0">
            <a:spAutoFit/>
          </a:bodyPr>
          <a:lstStyle/>
          <a:p>
            <a:r>
              <a:rPr lang="en-US" sz="4400" b="1" dirty="0">
                <a:solidFill>
                  <a:srgbClr val="15235F"/>
                </a:solidFill>
              </a:rPr>
              <a:t>3</a:t>
            </a:r>
          </a:p>
        </p:txBody>
      </p:sp>
      <p:pic>
        <p:nvPicPr>
          <p:cNvPr id="12" name="Picture 11" descr="A blue line art of a globe with a cow and person&#10;&#10;Description automatically generated">
            <a:extLst>
              <a:ext uri="{FF2B5EF4-FFF2-40B4-BE49-F238E27FC236}">
                <a16:creationId xmlns:a16="http://schemas.microsoft.com/office/drawing/2014/main" id="{178FB5DF-1F42-EA56-CDD8-AAB0F5205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098" y="124025"/>
            <a:ext cx="4006473" cy="4191076"/>
          </a:xfrm>
          <a:prstGeom prst="rect">
            <a:avLst/>
          </a:prstGeom>
        </p:spPr>
      </p:pic>
    </p:spTree>
    <p:extLst>
      <p:ext uri="{BB962C8B-B14F-4D97-AF65-F5344CB8AC3E}">
        <p14:creationId xmlns:p14="http://schemas.microsoft.com/office/powerpoint/2010/main" val="413198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5E570-E523-8195-8179-1C87506CB8C4}"/>
              </a:ext>
            </a:extLst>
          </p:cNvPr>
          <p:cNvSpPr>
            <a:spLocks noGrp="1"/>
          </p:cNvSpPr>
          <p:nvPr>
            <p:ph type="title"/>
          </p:nvPr>
        </p:nvSpPr>
        <p:spPr/>
        <p:txBody>
          <a:bodyPr>
            <a:normAutofit/>
          </a:bodyPr>
          <a:lstStyle/>
          <a:p>
            <a:r>
              <a:rPr lang="en-US" dirty="0">
                <a:solidFill>
                  <a:schemeClr val="tx2"/>
                </a:solidFill>
              </a:rPr>
              <a:t>AGENDA</a:t>
            </a:r>
            <a:endParaRPr lang="en-US" dirty="0"/>
          </a:p>
        </p:txBody>
      </p:sp>
      <p:sp>
        <p:nvSpPr>
          <p:cNvPr id="3" name="Content Placeholder 2">
            <a:extLst>
              <a:ext uri="{FF2B5EF4-FFF2-40B4-BE49-F238E27FC236}">
                <a16:creationId xmlns:a16="http://schemas.microsoft.com/office/drawing/2014/main" id="{72CF424D-21DE-8504-87AD-AF512288B4B4}"/>
              </a:ext>
            </a:extLst>
          </p:cNvPr>
          <p:cNvSpPr>
            <a:spLocks noGrp="1"/>
          </p:cNvSpPr>
          <p:nvPr>
            <p:ph idx="1"/>
          </p:nvPr>
        </p:nvSpPr>
        <p:spPr/>
        <p:txBody>
          <a:bodyPr>
            <a:normAutofit/>
          </a:bodyPr>
          <a:lstStyle/>
          <a:p>
            <a:r>
              <a:rPr lang="en-US" dirty="0"/>
              <a:t>Basics of Manure Emissions</a:t>
            </a:r>
          </a:p>
          <a:p>
            <a:r>
              <a:rPr lang="en-US" dirty="0"/>
              <a:t>Options to Reduce Manure Emissions</a:t>
            </a:r>
          </a:p>
          <a:p>
            <a:r>
              <a:rPr lang="en-US" dirty="0"/>
              <a:t>Debunking Manure Myths</a:t>
            </a:r>
          </a:p>
          <a:p>
            <a:r>
              <a:rPr lang="en-US" dirty="0"/>
              <a:t>Conclusion</a:t>
            </a:r>
          </a:p>
          <a:p>
            <a:pPr marL="0" indent="0">
              <a:buNone/>
            </a:pPr>
            <a:endParaRPr lang="en-US" dirty="0"/>
          </a:p>
        </p:txBody>
      </p:sp>
      <p:pic>
        <p:nvPicPr>
          <p:cNvPr id="7" name="Picture 6" descr="A group of cows standing in a field&#10;&#10;Description automatically generated">
            <a:extLst>
              <a:ext uri="{FF2B5EF4-FFF2-40B4-BE49-F238E27FC236}">
                <a16:creationId xmlns:a16="http://schemas.microsoft.com/office/drawing/2014/main" id="{862C0FD9-B03E-9A5E-3C81-F7AA1AEB1E72}"/>
              </a:ext>
            </a:extLst>
          </p:cNvPr>
          <p:cNvPicPr>
            <a:picLocks noChangeAspect="1"/>
          </p:cNvPicPr>
          <p:nvPr/>
        </p:nvPicPr>
        <p:blipFill rotWithShape="1">
          <a:blip r:embed="rId2">
            <a:extLst>
              <a:ext uri="{28A0092B-C50C-407E-A947-70E740481C1C}">
                <a14:useLocalDpi xmlns:a14="http://schemas.microsoft.com/office/drawing/2010/main" val="0"/>
              </a:ext>
            </a:extLst>
          </a:blip>
          <a:srcRect t="15666" r="-1" b="95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521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38976-11FC-F3DC-1082-232365CE21D4}"/>
              </a:ext>
            </a:extLst>
          </p:cNvPr>
          <p:cNvSpPr>
            <a:spLocks noGrp="1"/>
          </p:cNvSpPr>
          <p:nvPr>
            <p:ph type="title"/>
          </p:nvPr>
        </p:nvSpPr>
        <p:spPr/>
        <p:txBody>
          <a:bodyPr/>
          <a:lstStyle/>
          <a:p>
            <a:r>
              <a:rPr lang="en-US" dirty="0"/>
              <a:t>Basics of Manure Emissions</a:t>
            </a:r>
          </a:p>
        </p:txBody>
      </p:sp>
    </p:spTree>
    <p:extLst>
      <p:ext uri="{BB962C8B-B14F-4D97-AF65-F5344CB8AC3E}">
        <p14:creationId xmlns:p14="http://schemas.microsoft.com/office/powerpoint/2010/main" val="164643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258BE9F-B16E-3076-9E44-B752DD32FA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1011" y="-1204595"/>
            <a:ext cx="12685776" cy="8466436"/>
          </a:xfrm>
        </p:spPr>
      </p:pic>
      <p:sp>
        <p:nvSpPr>
          <p:cNvPr id="5" name="Content Placeholder 4">
            <a:extLst>
              <a:ext uri="{FF2B5EF4-FFF2-40B4-BE49-F238E27FC236}">
                <a16:creationId xmlns:a16="http://schemas.microsoft.com/office/drawing/2014/main" id="{BF8A1E99-9D6E-BF9D-98F7-B9F5667FB64F}"/>
              </a:ext>
            </a:extLst>
          </p:cNvPr>
          <p:cNvSpPr>
            <a:spLocks noGrp="1"/>
          </p:cNvSpPr>
          <p:nvPr>
            <p:ph sz="half" idx="1"/>
          </p:nvPr>
        </p:nvSpPr>
        <p:spPr>
          <a:xfrm>
            <a:off x="472440" y="1773578"/>
            <a:ext cx="7537704" cy="3913989"/>
          </a:xfrm>
          <a:solidFill>
            <a:srgbClr val="FFFFFF">
              <a:alpha val="94118"/>
            </a:srgbClr>
          </a:solidFill>
        </p:spPr>
        <p:txBody>
          <a:bodyPr>
            <a:normAutofit/>
          </a:bodyPr>
          <a:lstStyle/>
          <a:p>
            <a:r>
              <a:rPr lang="en-US" dirty="0"/>
              <a:t>Manure is often stored on dairy farms to recycle nutrients for crop production</a:t>
            </a:r>
          </a:p>
          <a:p>
            <a:r>
              <a:rPr lang="en-US" dirty="0"/>
              <a:t>Storage of manure generates greenhouse gases (GHGs)</a:t>
            </a:r>
          </a:p>
          <a:p>
            <a:r>
              <a:rPr lang="en-US" dirty="0"/>
              <a:t>Some factors that change the amount of emissions generated during storage:</a:t>
            </a:r>
          </a:p>
          <a:p>
            <a:pPr lvl="1"/>
            <a:r>
              <a:rPr lang="en-US" dirty="0"/>
              <a:t>Temperature</a:t>
            </a:r>
          </a:p>
          <a:p>
            <a:pPr lvl="1"/>
            <a:r>
              <a:rPr lang="en-US" dirty="0"/>
              <a:t>Time in storage</a:t>
            </a:r>
          </a:p>
          <a:p>
            <a:pPr lvl="1"/>
            <a:r>
              <a:rPr lang="en-US" dirty="0"/>
              <a:t>Moisture content</a:t>
            </a:r>
          </a:p>
          <a:p>
            <a:pPr lvl="1"/>
            <a:r>
              <a:rPr lang="en-US" dirty="0"/>
              <a:t>Composition of the manure</a:t>
            </a:r>
          </a:p>
          <a:p>
            <a:endParaRPr lang="en-US" dirty="0"/>
          </a:p>
        </p:txBody>
      </p:sp>
      <p:sp>
        <p:nvSpPr>
          <p:cNvPr id="4" name="Title 3">
            <a:extLst>
              <a:ext uri="{FF2B5EF4-FFF2-40B4-BE49-F238E27FC236}">
                <a16:creationId xmlns:a16="http://schemas.microsoft.com/office/drawing/2014/main" id="{4DE81B2E-F477-9B2C-0CE9-79F6784AD3EB}"/>
              </a:ext>
            </a:extLst>
          </p:cNvPr>
          <p:cNvSpPr>
            <a:spLocks noGrp="1"/>
          </p:cNvSpPr>
          <p:nvPr>
            <p:ph type="title"/>
          </p:nvPr>
        </p:nvSpPr>
        <p:spPr/>
        <p:txBody>
          <a:bodyPr/>
          <a:lstStyle/>
          <a:p>
            <a:r>
              <a:rPr lang="en-US" dirty="0"/>
              <a:t>MANURE EMISSIONS</a:t>
            </a:r>
          </a:p>
        </p:txBody>
      </p:sp>
    </p:spTree>
    <p:extLst>
      <p:ext uri="{BB962C8B-B14F-4D97-AF65-F5344CB8AC3E}">
        <p14:creationId xmlns:p14="http://schemas.microsoft.com/office/powerpoint/2010/main" val="63051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F6AD76-2E00-E272-AAAF-151E71A79A20}"/>
              </a:ext>
            </a:extLst>
          </p:cNvPr>
          <p:cNvSpPr>
            <a:spLocks noGrp="1"/>
          </p:cNvSpPr>
          <p:nvPr>
            <p:ph type="body" idx="1"/>
          </p:nvPr>
        </p:nvSpPr>
        <p:spPr>
          <a:xfrm>
            <a:off x="767599" y="2220992"/>
            <a:ext cx="3275012" cy="561699"/>
          </a:xfrm>
        </p:spPr>
        <p:txBody>
          <a:bodyPr>
            <a:normAutofit/>
          </a:bodyPr>
          <a:lstStyle/>
          <a:p>
            <a:r>
              <a:rPr lang="en-US" sz="2800" dirty="0"/>
              <a:t>Methane (CH</a:t>
            </a:r>
            <a:r>
              <a:rPr lang="en-US" sz="2800" baseline="-25000" dirty="0"/>
              <a:t>4</a:t>
            </a:r>
            <a:r>
              <a:rPr lang="en-US" sz="2800" dirty="0"/>
              <a:t>)	</a:t>
            </a:r>
          </a:p>
        </p:txBody>
      </p:sp>
      <p:sp>
        <p:nvSpPr>
          <p:cNvPr id="6" name="Content Placeholder 5">
            <a:extLst>
              <a:ext uri="{FF2B5EF4-FFF2-40B4-BE49-F238E27FC236}">
                <a16:creationId xmlns:a16="http://schemas.microsoft.com/office/drawing/2014/main" id="{F9B22C8E-7BDD-BF48-09F7-682D5A1EA2A8}"/>
              </a:ext>
            </a:extLst>
          </p:cNvPr>
          <p:cNvSpPr>
            <a:spLocks noGrp="1"/>
          </p:cNvSpPr>
          <p:nvPr>
            <p:ph sz="half" idx="2"/>
          </p:nvPr>
        </p:nvSpPr>
        <p:spPr>
          <a:xfrm>
            <a:off x="767599" y="2782686"/>
            <a:ext cx="3275012" cy="3064661"/>
          </a:xfrm>
          <a:solidFill>
            <a:schemeClr val="accent1">
              <a:lumMod val="20000"/>
              <a:lumOff val="80000"/>
            </a:schemeClr>
          </a:solidFill>
        </p:spPr>
        <p:txBody>
          <a:bodyPr>
            <a:normAutofit/>
          </a:bodyPr>
          <a:lstStyle/>
          <a:p>
            <a:r>
              <a:rPr lang="en-US" sz="2400" dirty="0"/>
              <a:t>Produced by bacteria breaking down manure in the absence of oxygen</a:t>
            </a:r>
          </a:p>
        </p:txBody>
      </p:sp>
      <p:sp>
        <p:nvSpPr>
          <p:cNvPr id="7" name="Text Placeholder 6">
            <a:extLst>
              <a:ext uri="{FF2B5EF4-FFF2-40B4-BE49-F238E27FC236}">
                <a16:creationId xmlns:a16="http://schemas.microsoft.com/office/drawing/2014/main" id="{2167B2C6-BF21-1687-DC42-4AEED23E3461}"/>
              </a:ext>
            </a:extLst>
          </p:cNvPr>
          <p:cNvSpPr>
            <a:spLocks noGrp="1"/>
          </p:cNvSpPr>
          <p:nvPr>
            <p:ph type="body" sz="quarter" idx="3"/>
          </p:nvPr>
        </p:nvSpPr>
        <p:spPr>
          <a:xfrm>
            <a:off x="4590903" y="2220992"/>
            <a:ext cx="3072000" cy="561694"/>
          </a:xfrm>
        </p:spPr>
        <p:txBody>
          <a:bodyPr>
            <a:normAutofit/>
          </a:bodyPr>
          <a:lstStyle/>
          <a:p>
            <a:r>
              <a:rPr lang="en-US" sz="2800" dirty="0"/>
              <a:t>Ammonia (NH</a:t>
            </a:r>
            <a:r>
              <a:rPr lang="en-US" sz="2800" baseline="-25000" dirty="0"/>
              <a:t>3</a:t>
            </a:r>
            <a:r>
              <a:rPr lang="en-US" sz="2800" dirty="0"/>
              <a:t>)</a:t>
            </a:r>
          </a:p>
        </p:txBody>
      </p:sp>
      <p:sp>
        <p:nvSpPr>
          <p:cNvPr id="8" name="Content Placeholder 7">
            <a:extLst>
              <a:ext uri="{FF2B5EF4-FFF2-40B4-BE49-F238E27FC236}">
                <a16:creationId xmlns:a16="http://schemas.microsoft.com/office/drawing/2014/main" id="{7A182657-FE43-F413-FEC7-76293303636F}"/>
              </a:ext>
            </a:extLst>
          </p:cNvPr>
          <p:cNvSpPr>
            <a:spLocks noGrp="1"/>
          </p:cNvSpPr>
          <p:nvPr>
            <p:ph sz="quarter" idx="4"/>
          </p:nvPr>
        </p:nvSpPr>
        <p:spPr>
          <a:xfrm>
            <a:off x="8211196" y="2782686"/>
            <a:ext cx="3072001" cy="3064661"/>
          </a:xfrm>
          <a:solidFill>
            <a:schemeClr val="accent1">
              <a:lumMod val="20000"/>
              <a:lumOff val="80000"/>
            </a:schemeClr>
          </a:solidFill>
        </p:spPr>
        <p:txBody>
          <a:bodyPr anchor="ctr">
            <a:normAutofit/>
          </a:bodyPr>
          <a:lstStyle/>
          <a:p>
            <a:r>
              <a:rPr lang="en-US" sz="2400" dirty="0"/>
              <a:t>Produced from ammonium through microbial processes of nitrification (ammonium to nitrate) and de-nitrification (nitrate to nitrous oxide)</a:t>
            </a:r>
          </a:p>
        </p:txBody>
      </p:sp>
      <p:sp>
        <p:nvSpPr>
          <p:cNvPr id="9" name="Text Placeholder 8">
            <a:extLst>
              <a:ext uri="{FF2B5EF4-FFF2-40B4-BE49-F238E27FC236}">
                <a16:creationId xmlns:a16="http://schemas.microsoft.com/office/drawing/2014/main" id="{7FFB1A97-40FC-3C9E-B741-28C4EA826B57}"/>
              </a:ext>
            </a:extLst>
          </p:cNvPr>
          <p:cNvSpPr>
            <a:spLocks noGrp="1"/>
          </p:cNvSpPr>
          <p:nvPr>
            <p:ph type="body" sz="quarter" idx="13"/>
          </p:nvPr>
        </p:nvSpPr>
        <p:spPr>
          <a:xfrm>
            <a:off x="8211195" y="2220992"/>
            <a:ext cx="3447405" cy="561695"/>
          </a:xfrm>
        </p:spPr>
        <p:txBody>
          <a:bodyPr>
            <a:normAutofit/>
          </a:bodyPr>
          <a:lstStyle/>
          <a:p>
            <a:r>
              <a:rPr lang="en-US" sz="2800" dirty="0"/>
              <a:t>Nitrous Oxide (NO</a:t>
            </a:r>
            <a:r>
              <a:rPr lang="en-US" sz="2800" baseline="-25000" dirty="0"/>
              <a:t>2</a:t>
            </a:r>
            <a:r>
              <a:rPr lang="en-US" sz="2800" dirty="0"/>
              <a:t>)</a:t>
            </a:r>
          </a:p>
        </p:txBody>
      </p:sp>
      <p:sp>
        <p:nvSpPr>
          <p:cNvPr id="10" name="Content Placeholder 9">
            <a:extLst>
              <a:ext uri="{FF2B5EF4-FFF2-40B4-BE49-F238E27FC236}">
                <a16:creationId xmlns:a16="http://schemas.microsoft.com/office/drawing/2014/main" id="{A0B5C08F-FC54-3C04-E5CC-1FF938BFD95C}"/>
              </a:ext>
            </a:extLst>
          </p:cNvPr>
          <p:cNvSpPr>
            <a:spLocks noGrp="1"/>
          </p:cNvSpPr>
          <p:nvPr>
            <p:ph sz="quarter" idx="14"/>
          </p:nvPr>
        </p:nvSpPr>
        <p:spPr>
          <a:xfrm>
            <a:off x="4590903" y="2782686"/>
            <a:ext cx="3072001" cy="3064661"/>
          </a:xfrm>
          <a:solidFill>
            <a:schemeClr val="accent1">
              <a:lumMod val="20000"/>
              <a:lumOff val="80000"/>
            </a:schemeClr>
          </a:solidFill>
        </p:spPr>
        <p:txBody>
          <a:bodyPr>
            <a:normAutofit/>
          </a:bodyPr>
          <a:lstStyle/>
          <a:p>
            <a:r>
              <a:rPr lang="en-US" sz="2400" dirty="0"/>
              <a:t>Not a greenhouse gas, generated from the nitrogen in manure and urine</a:t>
            </a:r>
          </a:p>
        </p:txBody>
      </p:sp>
      <p:sp>
        <p:nvSpPr>
          <p:cNvPr id="4" name="Title 3">
            <a:extLst>
              <a:ext uri="{FF2B5EF4-FFF2-40B4-BE49-F238E27FC236}">
                <a16:creationId xmlns:a16="http://schemas.microsoft.com/office/drawing/2014/main" id="{8060D31C-DFCE-05B3-1B76-952482E3929A}"/>
              </a:ext>
            </a:extLst>
          </p:cNvPr>
          <p:cNvSpPr>
            <a:spLocks noGrp="1"/>
          </p:cNvSpPr>
          <p:nvPr>
            <p:ph type="title"/>
          </p:nvPr>
        </p:nvSpPr>
        <p:spPr/>
        <p:txBody>
          <a:bodyPr/>
          <a:lstStyle/>
          <a:p>
            <a:r>
              <a:rPr lang="en-US" dirty="0"/>
              <a:t>GASES OF MANURE EMISSIONS</a:t>
            </a:r>
          </a:p>
        </p:txBody>
      </p:sp>
      <p:pic>
        <p:nvPicPr>
          <p:cNvPr id="2" name="Picture 1" descr="A blue circle with text&#10;&#10;Description automatically generated with medium confidence">
            <a:extLst>
              <a:ext uri="{FF2B5EF4-FFF2-40B4-BE49-F238E27FC236}">
                <a16:creationId xmlns:a16="http://schemas.microsoft.com/office/drawing/2014/main" id="{13AB09CA-1F44-56A4-C02B-2CD9B44A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937" y="4049870"/>
            <a:ext cx="1945674" cy="1797477"/>
          </a:xfrm>
          <a:prstGeom prst="rect">
            <a:avLst/>
          </a:prstGeom>
        </p:spPr>
      </p:pic>
      <p:pic>
        <p:nvPicPr>
          <p:cNvPr id="3" name="Picture 2">
            <a:extLst>
              <a:ext uri="{FF2B5EF4-FFF2-40B4-BE49-F238E27FC236}">
                <a16:creationId xmlns:a16="http://schemas.microsoft.com/office/drawing/2014/main" id="{EEF8B553-EA5A-28E2-0C35-679395540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804" y="4511660"/>
            <a:ext cx="2215885" cy="1209504"/>
          </a:xfrm>
          <a:prstGeom prst="rect">
            <a:avLst/>
          </a:prstGeom>
        </p:spPr>
      </p:pic>
      <p:pic>
        <p:nvPicPr>
          <p:cNvPr id="11" name="Picture 10" descr="A blue circle with a letter n&#10;&#10;Description automatically generated">
            <a:extLst>
              <a:ext uri="{FF2B5EF4-FFF2-40B4-BE49-F238E27FC236}">
                <a16:creationId xmlns:a16="http://schemas.microsoft.com/office/drawing/2014/main" id="{F24C0FD3-9F9E-744B-17B4-55B8A9CD6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813" y="3923967"/>
            <a:ext cx="1257175" cy="1192445"/>
          </a:xfrm>
          <a:prstGeom prst="rect">
            <a:avLst/>
          </a:prstGeom>
        </p:spPr>
      </p:pic>
    </p:spTree>
    <p:extLst>
      <p:ext uri="{BB962C8B-B14F-4D97-AF65-F5344CB8AC3E}">
        <p14:creationId xmlns:p14="http://schemas.microsoft.com/office/powerpoint/2010/main" val="308028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AD018-6B6B-9965-8BBB-E773D08D6D26}"/>
              </a:ext>
            </a:extLst>
          </p:cNvPr>
          <p:cNvSpPr>
            <a:spLocks noGrp="1"/>
          </p:cNvSpPr>
          <p:nvPr>
            <p:ph type="title"/>
          </p:nvPr>
        </p:nvSpPr>
        <p:spPr/>
        <p:txBody>
          <a:bodyPr/>
          <a:lstStyle/>
          <a:p>
            <a:r>
              <a:rPr lang="en-US" dirty="0"/>
              <a:t>Options to Reduce Manure Emissions</a:t>
            </a:r>
          </a:p>
        </p:txBody>
      </p:sp>
    </p:spTree>
    <p:extLst>
      <p:ext uri="{BB962C8B-B14F-4D97-AF65-F5344CB8AC3E}">
        <p14:creationId xmlns:p14="http://schemas.microsoft.com/office/powerpoint/2010/main" val="2307661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18DCD2-F30E-CAD3-7EA7-0942609A8002}"/>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753701"/>
            <a:ext cx="12303659" cy="8202439"/>
          </a:xfrm>
          <a:prstGeom prst="rect">
            <a:avLst/>
          </a:prstGeom>
          <a:effectLst>
            <a:outerShdw blurRad="50800" dist="50800" dir="5400000" algn="ctr" rotWithShape="0">
              <a:srgbClr val="000000"/>
            </a:outerShdw>
          </a:effectLst>
        </p:spPr>
      </p:pic>
      <p:sp>
        <p:nvSpPr>
          <p:cNvPr id="2" name="Content Placeholder 1">
            <a:extLst>
              <a:ext uri="{FF2B5EF4-FFF2-40B4-BE49-F238E27FC236}">
                <a16:creationId xmlns:a16="http://schemas.microsoft.com/office/drawing/2014/main" id="{CFE5C472-1FFD-251E-D4F5-10726BA53DCB}"/>
              </a:ext>
            </a:extLst>
          </p:cNvPr>
          <p:cNvSpPr>
            <a:spLocks noGrp="1"/>
          </p:cNvSpPr>
          <p:nvPr>
            <p:ph sz="half" idx="1"/>
          </p:nvPr>
        </p:nvSpPr>
        <p:spPr>
          <a:xfrm>
            <a:off x="655320" y="1543049"/>
            <a:ext cx="10770154" cy="1885951"/>
          </a:xfrm>
          <a:solidFill>
            <a:srgbClr val="FFFFFF">
              <a:alpha val="87000"/>
            </a:srgbClr>
          </a:solidFill>
        </p:spPr>
        <p:txBody>
          <a:bodyPr/>
          <a:lstStyle/>
          <a:p>
            <a:r>
              <a:rPr lang="en-US" dirty="0"/>
              <a:t>Manure handling is just one part of a dairy farm </a:t>
            </a:r>
          </a:p>
          <a:p>
            <a:r>
              <a:rPr lang="en-US" dirty="0"/>
              <a:t>Emissions come from many different sources within the farm system</a:t>
            </a:r>
          </a:p>
          <a:p>
            <a:r>
              <a:rPr lang="en-US" dirty="0"/>
              <a:t>There is no one size fits all when it comes to reducing emissions from manure, need to consider the housing type, farm goals, and emissions sources</a:t>
            </a:r>
          </a:p>
        </p:txBody>
      </p:sp>
      <p:sp>
        <p:nvSpPr>
          <p:cNvPr id="4" name="Title 3">
            <a:extLst>
              <a:ext uri="{FF2B5EF4-FFF2-40B4-BE49-F238E27FC236}">
                <a16:creationId xmlns:a16="http://schemas.microsoft.com/office/drawing/2014/main" id="{7D72A0AB-41E5-2867-030A-4A5027E8E679}"/>
              </a:ext>
            </a:extLst>
          </p:cNvPr>
          <p:cNvSpPr>
            <a:spLocks noGrp="1"/>
          </p:cNvSpPr>
          <p:nvPr>
            <p:ph type="title"/>
          </p:nvPr>
        </p:nvSpPr>
        <p:spPr>
          <a:xfrm>
            <a:off x="655320" y="670878"/>
            <a:ext cx="10770154" cy="602615"/>
          </a:xfrm>
          <a:solidFill>
            <a:srgbClr val="FFFFFF">
              <a:alpha val="87000"/>
            </a:srgbClr>
          </a:solidFill>
        </p:spPr>
        <p:txBody>
          <a:bodyPr/>
          <a:lstStyle/>
          <a:p>
            <a:r>
              <a:rPr lang="en-US" dirty="0"/>
              <a:t>NOT ONE SIZE FITS ALL</a:t>
            </a:r>
          </a:p>
        </p:txBody>
      </p:sp>
    </p:spTree>
    <p:extLst>
      <p:ext uri="{BB962C8B-B14F-4D97-AF65-F5344CB8AC3E}">
        <p14:creationId xmlns:p14="http://schemas.microsoft.com/office/powerpoint/2010/main" val="3108419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9AA9B53-85AA-3F13-CB59-C0E616C242A4}"/>
              </a:ext>
            </a:extLst>
          </p:cNvPr>
          <p:cNvGraphicFramePr>
            <a:graphicFrameLocks noGrp="1"/>
          </p:cNvGraphicFramePr>
          <p:nvPr>
            <p:ph sz="half" idx="2"/>
            <p:extLst>
              <p:ext uri="{D42A27DB-BD31-4B8C-83A1-F6EECF244321}">
                <p14:modId xmlns:p14="http://schemas.microsoft.com/office/powerpoint/2010/main" val="2836462998"/>
              </p:ext>
            </p:extLst>
          </p:nvPr>
        </p:nvGraphicFramePr>
        <p:xfrm>
          <a:off x="533400" y="1825624"/>
          <a:ext cx="10941518"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9A0F19A3-A965-2F4D-1ACE-E4FA63F24975}"/>
              </a:ext>
            </a:extLst>
          </p:cNvPr>
          <p:cNvSpPr>
            <a:spLocks noGrp="1"/>
          </p:cNvSpPr>
          <p:nvPr>
            <p:ph type="title"/>
          </p:nvPr>
        </p:nvSpPr>
        <p:spPr/>
        <p:txBody>
          <a:bodyPr/>
          <a:lstStyle/>
          <a:p>
            <a:r>
              <a:rPr lang="en-US" dirty="0"/>
              <a:t>BIOGAS COLLECTION AND UTILIZATION</a:t>
            </a:r>
          </a:p>
        </p:txBody>
      </p:sp>
      <p:sp>
        <p:nvSpPr>
          <p:cNvPr id="5" name="Title 3">
            <a:extLst>
              <a:ext uri="{FF2B5EF4-FFF2-40B4-BE49-F238E27FC236}">
                <a16:creationId xmlns:a16="http://schemas.microsoft.com/office/drawing/2014/main" id="{0D8C8795-E232-51A5-FCEB-599DFB534318}"/>
              </a:ext>
            </a:extLst>
          </p:cNvPr>
          <p:cNvSpPr txBox="1">
            <a:spLocks/>
          </p:cNvSpPr>
          <p:nvPr/>
        </p:nvSpPr>
        <p:spPr>
          <a:xfrm>
            <a:off x="472440" y="1223010"/>
            <a:ext cx="11186160" cy="60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15235F"/>
                </a:solidFill>
                <a:latin typeface="+mj-lt"/>
                <a:ea typeface="+mj-ea"/>
                <a:cs typeface="+mj-cs"/>
              </a:defRPr>
            </a:lvl1pPr>
          </a:lstStyle>
          <a:p>
            <a:r>
              <a:rPr lang="en-US" sz="2800" dirty="0">
                <a:solidFill>
                  <a:schemeClr val="accent2"/>
                </a:solidFill>
              </a:rPr>
              <a:t>Anaerobic Digestion</a:t>
            </a:r>
          </a:p>
        </p:txBody>
      </p:sp>
      <p:sp>
        <p:nvSpPr>
          <p:cNvPr id="2" name="TextBox 1">
            <a:extLst>
              <a:ext uri="{FF2B5EF4-FFF2-40B4-BE49-F238E27FC236}">
                <a16:creationId xmlns:a16="http://schemas.microsoft.com/office/drawing/2014/main" id="{830675F2-67DD-4DFE-5C60-421B06EF6971}"/>
              </a:ext>
            </a:extLst>
          </p:cNvPr>
          <p:cNvSpPr txBox="1"/>
          <p:nvPr/>
        </p:nvSpPr>
        <p:spPr>
          <a:xfrm>
            <a:off x="0" y="6438433"/>
            <a:ext cx="1219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800" b="0" dirty="0">
                <a:effectLst/>
              </a:rPr>
              <a:t>United States Environmental Protection Agency [EPA] 2024. </a:t>
            </a:r>
            <a:r>
              <a:rPr lang="en-CA" sz="800" b="0" dirty="0" err="1">
                <a:effectLst/>
              </a:rPr>
              <a:t>AgSTAR</a:t>
            </a:r>
            <a:r>
              <a:rPr lang="en-CA" sz="800" b="0" dirty="0">
                <a:effectLst/>
              </a:rPr>
              <a:t>: Practices to Reduce Methane Emissions from Livestock Manure Management. </a:t>
            </a:r>
            <a:r>
              <a:rPr lang="en-CA" sz="800" b="0" u="sng" dirty="0">
                <a:effectLst/>
                <a:hlinkClick r:id="rId8">
                  <a:extLst>
                    <a:ext uri="{A12FA001-AC4F-418D-AE19-62706E023703}">
                      <ahyp:hlinkClr xmlns:ahyp="http://schemas.microsoft.com/office/drawing/2018/hyperlinkcolor" val="tx"/>
                    </a:ext>
                  </a:extLst>
                </a:hlinkClick>
              </a:rPr>
              <a:t>https://www.epa.gov/agstar/practices-reduce-methane-emissions-livestock-manure-management</a:t>
            </a:r>
            <a:endParaRPr lang="en-CA" sz="800" b="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err="1">
                <a:effectLst/>
              </a:rPr>
              <a:t>Leytem</a:t>
            </a:r>
            <a:r>
              <a:rPr lang="en-CA" sz="800" dirty="0">
                <a:effectLst/>
              </a:rPr>
              <a:t>, A.B., S. </a:t>
            </a:r>
            <a:r>
              <a:rPr lang="en-CA" sz="800" dirty="0" err="1">
                <a:effectLst/>
              </a:rPr>
              <a:t>Archibeque</a:t>
            </a:r>
            <a:r>
              <a:rPr lang="en-CA" sz="800" dirty="0">
                <a:effectLst/>
              </a:rPr>
              <a:t>, N.A. Cole, S. Gunter, A. Hristov, K. Johnson, E. Kebreab, R. Kohn, W. Liao, C. </a:t>
            </a:r>
            <a:r>
              <a:rPr lang="en-CA" sz="800" dirty="0" err="1">
                <a:effectLst/>
              </a:rPr>
              <a:t>Toureene</a:t>
            </a:r>
            <a:r>
              <a:rPr lang="en-CA" sz="800" dirty="0">
                <a:effectLst/>
              </a:rPr>
              <a:t>, and J. </a:t>
            </a:r>
            <a:r>
              <a:rPr lang="en-CA" sz="800" dirty="0" err="1">
                <a:effectLst/>
              </a:rPr>
              <a:t>Tricarico</a:t>
            </a:r>
            <a:r>
              <a:rPr lang="en-CA" sz="800" dirty="0">
                <a:effectLst/>
              </a:rPr>
              <a:t>. 2024. Quantifying greenhouse gas fluxes in agriculture and forestry: Methods for entity-scale inventory. Chapter 4: Quantifying greenhouse gas sources and sinks in animal production systems. </a:t>
            </a:r>
            <a:r>
              <a:rPr lang="en-CA" sz="800" dirty="0">
                <a:effectLst/>
                <a:hlinkClick r:id="rId9">
                  <a:extLst>
                    <a:ext uri="{A12FA001-AC4F-418D-AE19-62706E023703}">
                      <ahyp:hlinkClr xmlns:ahyp="http://schemas.microsoft.com/office/drawing/2018/hyperlinkcolor" val="tx"/>
                    </a:ext>
                  </a:extLst>
                </a:hlinkClick>
              </a:rPr>
              <a:t>https://www.usda.gov/oce/entity-scale-ghg-methods/download</a:t>
            </a:r>
            <a:endParaRPr lang="en-CA" sz="800" dirty="0">
              <a:effectLst/>
            </a:endParaRPr>
          </a:p>
        </p:txBody>
      </p:sp>
    </p:spTree>
    <p:extLst>
      <p:ext uri="{BB962C8B-B14F-4D97-AF65-F5344CB8AC3E}">
        <p14:creationId xmlns:p14="http://schemas.microsoft.com/office/powerpoint/2010/main" val="264071414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7E8F0C3601E946B0A37AA7C49D48AD" ma:contentTypeVersion="15" ma:contentTypeDescription="Create a new document." ma:contentTypeScope="" ma:versionID="1668bb297f17ea272f352da0ec09b63f">
  <xsd:schema xmlns:xsd="http://www.w3.org/2001/XMLSchema" xmlns:xs="http://www.w3.org/2001/XMLSchema" xmlns:p="http://schemas.microsoft.com/office/2006/metadata/properties" xmlns:ns2="200bb5aa-24da-4197-8ff1-9c3fc5df26ab" xmlns:ns3="601f9a13-8767-44f0-bb39-e04efc86c65f" targetNamespace="http://schemas.microsoft.com/office/2006/metadata/properties" ma:root="true" ma:fieldsID="cb9d4eddb2e0294b3b3b9fc61af84680" ns2:_="" ns3:_="">
    <xsd:import namespace="200bb5aa-24da-4197-8ff1-9c3fc5df26ab"/>
    <xsd:import namespace="601f9a13-8767-44f0-bb39-e04efc86c6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bb5aa-24da-4197-8ff1-9c3fc5df26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f34ef8f-05f6-4be7-bce8-e0a45587ff5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1f9a13-8767-44f0-bb39-e04efc86c65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c5421b-903b-4898-8b68-8821218ce223}" ma:internalName="TaxCatchAll" ma:showField="CatchAllData" ma:web="601f9a13-8767-44f0-bb39-e04efc86c65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04FA01-DC33-40B3-BC3F-74AEB035BF5A}">
  <ds:schemaRefs>
    <ds:schemaRef ds:uri="http://schemas.microsoft.com/sharepoint/v3/contenttype/forms"/>
  </ds:schemaRefs>
</ds:datastoreItem>
</file>

<file path=customXml/itemProps2.xml><?xml version="1.0" encoding="utf-8"?>
<ds:datastoreItem xmlns:ds="http://schemas.openxmlformats.org/officeDocument/2006/customXml" ds:itemID="{1BC32C28-733F-4CFF-9B12-D5A6A28A3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0bb5aa-24da-4197-8ff1-9c3fc5df26ab"/>
    <ds:schemaRef ds:uri="601f9a13-8767-44f0-bb39-e04efc86c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30882</TotalTime>
  <Words>1757</Words>
  <Application>Microsoft Office PowerPoint</Application>
  <PresentationFormat>Widescreen</PresentationFormat>
  <Paragraphs>128</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ExtraBold</vt:lpstr>
      <vt:lpstr>Arial</vt:lpstr>
      <vt:lpstr>Calibri</vt:lpstr>
      <vt:lpstr>Hanken Grotesk</vt:lpstr>
      <vt:lpstr>Helvetica</vt:lpstr>
      <vt:lpstr>Office Theme</vt:lpstr>
      <vt:lpstr>How Manure Storage Impacts Farm Emissions</vt:lpstr>
      <vt:lpstr>OBJECTIVES</vt:lpstr>
      <vt:lpstr>AGENDA</vt:lpstr>
      <vt:lpstr>Basics of Manure Emissions</vt:lpstr>
      <vt:lpstr>MANURE EMISSIONS</vt:lpstr>
      <vt:lpstr>GASES OF MANURE EMISSIONS</vt:lpstr>
      <vt:lpstr>Options to Reduce Manure Emissions</vt:lpstr>
      <vt:lpstr>NOT ONE SIZE FITS ALL</vt:lpstr>
      <vt:lpstr>BIOGAS COLLECTION AND UTILIZATION</vt:lpstr>
      <vt:lpstr>PowerPoint Presentation</vt:lpstr>
      <vt:lpstr>PowerPoint Presentation</vt:lpstr>
      <vt:lpstr>PowerPoint Presentation</vt:lpstr>
      <vt:lpstr>PowerPoint Presentation</vt:lpstr>
      <vt:lpstr>ADVANCED TREATMENT</vt:lpstr>
      <vt:lpstr>COMPOSTING</vt:lpstr>
      <vt:lpstr>MANURE OPPORTUNITIES</vt:lpstr>
      <vt:lpstr>Debunking Manure Myths</vt:lpstr>
      <vt:lpstr>MANURE MYTH #1</vt:lpstr>
      <vt:lpstr>MANURE MYTH #2</vt:lpstr>
      <vt:lpstr>MANURE MYTH #3</vt:lpstr>
      <vt:lpstr>Conclusion</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for Dairy Conservation Practices</dc:title>
  <dc:creator>Hilshey, Bridgett</dc:creator>
  <cp:lastModifiedBy>Lisa McClintock</cp:lastModifiedBy>
  <cp:revision>67</cp:revision>
  <dcterms:created xsi:type="dcterms:W3CDTF">2024-03-14T20:10:15Z</dcterms:created>
  <dcterms:modified xsi:type="dcterms:W3CDTF">2024-11-07T16:11:39Z</dcterms:modified>
</cp:coreProperties>
</file>