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authors.xml" ContentType="application/vnd.ms-powerpoint.authors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147470746" r:id="rId5"/>
    <p:sldId id="262" r:id="rId6"/>
    <p:sldId id="2147470843" r:id="rId7"/>
    <p:sldId id="2147470797" r:id="rId8"/>
    <p:sldId id="2147470844" r:id="rId9"/>
    <p:sldId id="2147470872" r:id="rId10"/>
    <p:sldId id="2147470870" r:id="rId11"/>
    <p:sldId id="2147470873" r:id="rId12"/>
    <p:sldId id="2147470845" r:id="rId13"/>
    <p:sldId id="2147470869" r:id="rId14"/>
    <p:sldId id="2147470874" r:id="rId15"/>
    <p:sldId id="2147470878" r:id="rId16"/>
    <p:sldId id="2147470839" r:id="rId17"/>
    <p:sldId id="2147470879" r:id="rId18"/>
    <p:sldId id="2147470842" r:id="rId19"/>
    <p:sldId id="2147470875" r:id="rId20"/>
    <p:sldId id="2147470871" r:id="rId21"/>
    <p:sldId id="2147470860" r:id="rId22"/>
    <p:sldId id="2147470846" r:id="rId23"/>
    <p:sldId id="2147470868" r:id="rId24"/>
    <p:sldId id="2147470861" r:id="rId25"/>
    <p:sldId id="2147470877" r:id="rId26"/>
    <p:sldId id="2147470876" r:id="rId27"/>
    <p:sldId id="2147470806" r:id="rId28"/>
    <p:sldId id="21474708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42263B-7229-252B-6E86-C0D56A62E2D2}" name="Deborah Sateler" initials="DS" userId="S::deborah.sateler@dcorpsystems.ca::c0b01bbb-4106-4cdb-a191-a45b3f47a4ad" providerId="AD"/>
  <p188:author id="{CB53DC3D-2CC9-6C7E-6C6B-3A4593C775FD}" name="Erin Wynands" initials="EW" userId="25424e225b87dd95" providerId="Windows Live"/>
  <p188:author id="{9EB03356-0876-6DCC-2BEF-5FC262C90159}" name="Laura Zehr" initials="LZ" userId="S::lzehr01@uoguelph.ca::3220a1e1-35b9-4c8e-a626-ff6484a1c3d7" providerId="AD"/>
  <p188:author id="{0BD52FA0-4EDF-65A5-F205-120830885AF6}" name="Steven Roche" initials="SR" userId="72c322553ab9363a" providerId="Windows Live"/>
  <p188:author id="{0A5F38A7-8B54-C2D0-5CCB-74355626614B}" name="Laura Zehr" initials="LZ" userId="94c3d19e82cad8ea" providerId="Windows Live"/>
  <p188:author id="{9D7EE1A8-C9C6-0903-D4E4-D8685508EBC6}" name="Eric Hassel" initials="EH" userId="S::eric.hassel@dairy.org::64b9a687-e294-4c05-9850-5234ae491ac1" providerId="AD"/>
  <p188:author id="{AE2475D4-8522-DB5E-AAD7-3798B6B588AD}" name="McClintock, Lisa" initials="ML" userId="S::lisa.mcclintock@dairy.org::76cba950-1504-44d9-8cde-bff905d959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3DF"/>
    <a:srgbClr val="BFC4D9"/>
    <a:srgbClr val="162461"/>
    <a:srgbClr val="2C3265"/>
    <a:srgbClr val="15235F"/>
    <a:srgbClr val="FFE200"/>
    <a:srgbClr val="F2F2F2"/>
    <a:srgbClr val="34497D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12" autoAdjust="0"/>
    <p:restoredTop sz="86803" autoAdjust="0"/>
  </p:normalViewPr>
  <p:slideViewPr>
    <p:cSldViewPr snapToGrid="0">
      <p:cViewPr varScale="1">
        <p:scale>
          <a:sx n="110" d="100"/>
          <a:sy n="110" d="100"/>
        </p:scale>
        <p:origin x="1680" y="184"/>
      </p:cViewPr>
      <p:guideLst/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14F2D3-6384-46D1-BC62-18D546CD03A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ADD391-05FE-480F-8F92-46197C82A3EF}">
      <dgm:prSet/>
      <dgm:spPr/>
      <dgm:t>
        <a:bodyPr/>
        <a:lstStyle/>
        <a:p>
          <a:r>
            <a:rPr lang="en-US"/>
            <a:t>Companies are interested in reducing emissions and different types of carbon markets are developing to support these efforts.</a:t>
          </a:r>
        </a:p>
      </dgm:t>
    </dgm:pt>
    <dgm:pt modelId="{04757419-3FB3-4740-ACF4-CDACDC851110}" type="parTrans" cxnId="{9BE65B31-7DC2-4D48-8950-589FFE3FB80E}">
      <dgm:prSet/>
      <dgm:spPr/>
      <dgm:t>
        <a:bodyPr/>
        <a:lstStyle/>
        <a:p>
          <a:endParaRPr lang="en-US"/>
        </a:p>
      </dgm:t>
    </dgm:pt>
    <dgm:pt modelId="{F8527315-00CC-43F5-826B-B1A4E6527A51}" type="sibTrans" cxnId="{9BE65B31-7DC2-4D48-8950-589FFE3FB80E}">
      <dgm:prSet/>
      <dgm:spPr/>
      <dgm:t>
        <a:bodyPr/>
        <a:lstStyle/>
        <a:p>
          <a:endParaRPr lang="en-US"/>
        </a:p>
      </dgm:t>
    </dgm:pt>
    <dgm:pt modelId="{271D2230-D000-4A92-82D1-3DCF1491E9F9}">
      <dgm:prSet/>
      <dgm:spPr/>
      <dgm:t>
        <a:bodyPr/>
        <a:lstStyle/>
        <a:p>
          <a:r>
            <a:rPr lang="en-US" dirty="0"/>
            <a:t>High quality carbon credits should consider a robust process of measuring, reporting, and verification, and the additionality and permanence of projects.</a:t>
          </a:r>
        </a:p>
      </dgm:t>
    </dgm:pt>
    <dgm:pt modelId="{AD74BF06-6D41-4468-9B82-76A3EB4D8602}" type="parTrans" cxnId="{15322F12-EB7B-4A42-872D-6727B865FFC3}">
      <dgm:prSet/>
      <dgm:spPr/>
      <dgm:t>
        <a:bodyPr/>
        <a:lstStyle/>
        <a:p>
          <a:endParaRPr lang="en-US"/>
        </a:p>
      </dgm:t>
    </dgm:pt>
    <dgm:pt modelId="{71E789F7-CF30-4670-A0B3-2B001CF2CBCE}" type="sibTrans" cxnId="{15322F12-EB7B-4A42-872D-6727B865FFC3}">
      <dgm:prSet/>
      <dgm:spPr/>
      <dgm:t>
        <a:bodyPr/>
        <a:lstStyle/>
        <a:p>
          <a:endParaRPr lang="en-US"/>
        </a:p>
      </dgm:t>
    </dgm:pt>
    <dgm:pt modelId="{0FB2B038-9298-4CCA-8095-CE352A849B32}">
      <dgm:prSet/>
      <dgm:spPr/>
      <dgm:t>
        <a:bodyPr/>
        <a:lstStyle/>
        <a:p>
          <a:r>
            <a:rPr lang="en-US" dirty="0"/>
            <a:t>There are evolving opportunities for dairy farms to participate in carbon markets, but more standardization is needed to facilitate scale.</a:t>
          </a:r>
        </a:p>
      </dgm:t>
    </dgm:pt>
    <dgm:pt modelId="{DB7CDE57-563B-487A-9BC8-2EE163AC186C}" type="parTrans" cxnId="{4DCC5B27-C650-4EF8-8541-CE89DC375196}">
      <dgm:prSet/>
      <dgm:spPr/>
      <dgm:t>
        <a:bodyPr/>
        <a:lstStyle/>
        <a:p>
          <a:endParaRPr lang="en-US"/>
        </a:p>
      </dgm:t>
    </dgm:pt>
    <dgm:pt modelId="{37780BF6-A48C-4E5B-928E-24582FF8ADB2}" type="sibTrans" cxnId="{4DCC5B27-C650-4EF8-8541-CE89DC375196}">
      <dgm:prSet/>
      <dgm:spPr/>
      <dgm:t>
        <a:bodyPr/>
        <a:lstStyle/>
        <a:p>
          <a:endParaRPr lang="en-US"/>
        </a:p>
      </dgm:t>
    </dgm:pt>
    <dgm:pt modelId="{C4297E6D-65D9-434A-A2EA-8A399928D9FC}" type="pres">
      <dgm:prSet presAssocID="{6214F2D3-6384-46D1-BC62-18D546CD03A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D790B68-44B9-4A69-9F7E-B5BF8F242A0B}" type="pres">
      <dgm:prSet presAssocID="{7DADD391-05FE-480F-8F92-46197C82A3EF}" presName="hierRoot1" presStyleCnt="0"/>
      <dgm:spPr/>
    </dgm:pt>
    <dgm:pt modelId="{B1490298-00A2-4F47-9E78-551DFDBD7026}" type="pres">
      <dgm:prSet presAssocID="{7DADD391-05FE-480F-8F92-46197C82A3EF}" presName="composite" presStyleCnt="0"/>
      <dgm:spPr/>
    </dgm:pt>
    <dgm:pt modelId="{DABB34A4-66A3-4A30-B5BF-BAEC9F309078}" type="pres">
      <dgm:prSet presAssocID="{7DADD391-05FE-480F-8F92-46197C82A3EF}" presName="background" presStyleLbl="node0" presStyleIdx="0" presStyleCnt="3"/>
      <dgm:spPr>
        <a:solidFill>
          <a:srgbClr val="D0D3DF"/>
        </a:solidFill>
      </dgm:spPr>
    </dgm:pt>
    <dgm:pt modelId="{434C7C7D-BD54-40DE-92F3-807A49CBAE91}" type="pres">
      <dgm:prSet presAssocID="{7DADD391-05FE-480F-8F92-46197C82A3EF}" presName="text" presStyleLbl="fgAcc0" presStyleIdx="0" presStyleCnt="3" custScaleY="168368">
        <dgm:presLayoutVars>
          <dgm:chPref val="3"/>
        </dgm:presLayoutVars>
      </dgm:prSet>
      <dgm:spPr/>
    </dgm:pt>
    <dgm:pt modelId="{BABAEBA9-A304-4596-8C97-49C34A996F57}" type="pres">
      <dgm:prSet presAssocID="{7DADD391-05FE-480F-8F92-46197C82A3EF}" presName="hierChild2" presStyleCnt="0"/>
      <dgm:spPr/>
    </dgm:pt>
    <dgm:pt modelId="{A6403793-2F60-4F8B-8CED-0CCC1D5DF598}" type="pres">
      <dgm:prSet presAssocID="{271D2230-D000-4A92-82D1-3DCF1491E9F9}" presName="hierRoot1" presStyleCnt="0"/>
      <dgm:spPr/>
    </dgm:pt>
    <dgm:pt modelId="{4C19661F-6804-4C2F-A22D-44905FDBC18B}" type="pres">
      <dgm:prSet presAssocID="{271D2230-D000-4A92-82D1-3DCF1491E9F9}" presName="composite" presStyleCnt="0"/>
      <dgm:spPr/>
    </dgm:pt>
    <dgm:pt modelId="{BC0B8A4E-18D5-4A68-B341-E3581B56287A}" type="pres">
      <dgm:prSet presAssocID="{271D2230-D000-4A92-82D1-3DCF1491E9F9}" presName="background" presStyleLbl="node0" presStyleIdx="1" presStyleCnt="3"/>
      <dgm:spPr>
        <a:solidFill>
          <a:srgbClr val="D0D3DF"/>
        </a:solidFill>
      </dgm:spPr>
    </dgm:pt>
    <dgm:pt modelId="{30408E41-5E68-4B21-8637-B49BD33727DC}" type="pres">
      <dgm:prSet presAssocID="{271D2230-D000-4A92-82D1-3DCF1491E9F9}" presName="text" presStyleLbl="fgAcc0" presStyleIdx="1" presStyleCnt="3" custScaleY="168368">
        <dgm:presLayoutVars>
          <dgm:chPref val="3"/>
        </dgm:presLayoutVars>
      </dgm:prSet>
      <dgm:spPr/>
    </dgm:pt>
    <dgm:pt modelId="{F8E76FE6-78BF-4C93-BC4E-E63DADE6F738}" type="pres">
      <dgm:prSet presAssocID="{271D2230-D000-4A92-82D1-3DCF1491E9F9}" presName="hierChild2" presStyleCnt="0"/>
      <dgm:spPr/>
    </dgm:pt>
    <dgm:pt modelId="{2411E165-CEA3-42C2-86E1-9C17754A643C}" type="pres">
      <dgm:prSet presAssocID="{0FB2B038-9298-4CCA-8095-CE352A849B32}" presName="hierRoot1" presStyleCnt="0"/>
      <dgm:spPr/>
    </dgm:pt>
    <dgm:pt modelId="{329F3C54-D56F-42D5-8093-1F0E5CFAB1D8}" type="pres">
      <dgm:prSet presAssocID="{0FB2B038-9298-4CCA-8095-CE352A849B32}" presName="composite" presStyleCnt="0"/>
      <dgm:spPr/>
    </dgm:pt>
    <dgm:pt modelId="{2E24A0CE-8236-4268-91F7-B0811E20DE05}" type="pres">
      <dgm:prSet presAssocID="{0FB2B038-9298-4CCA-8095-CE352A849B32}" presName="background" presStyleLbl="node0" presStyleIdx="2" presStyleCnt="3"/>
      <dgm:spPr>
        <a:solidFill>
          <a:srgbClr val="D0D3DF"/>
        </a:solidFill>
      </dgm:spPr>
    </dgm:pt>
    <dgm:pt modelId="{EC04503E-17A8-45FD-A636-E4244ECF7098}" type="pres">
      <dgm:prSet presAssocID="{0FB2B038-9298-4CCA-8095-CE352A849B32}" presName="text" presStyleLbl="fgAcc0" presStyleIdx="2" presStyleCnt="3" custScaleY="168368">
        <dgm:presLayoutVars>
          <dgm:chPref val="3"/>
        </dgm:presLayoutVars>
      </dgm:prSet>
      <dgm:spPr/>
    </dgm:pt>
    <dgm:pt modelId="{A2533C18-AE4A-4E88-AAC9-045350C08E0B}" type="pres">
      <dgm:prSet presAssocID="{0FB2B038-9298-4CCA-8095-CE352A849B32}" presName="hierChild2" presStyleCnt="0"/>
      <dgm:spPr/>
    </dgm:pt>
  </dgm:ptLst>
  <dgm:cxnLst>
    <dgm:cxn modelId="{15322F12-EB7B-4A42-872D-6727B865FFC3}" srcId="{6214F2D3-6384-46D1-BC62-18D546CD03A9}" destId="{271D2230-D000-4A92-82D1-3DCF1491E9F9}" srcOrd="1" destOrd="0" parTransId="{AD74BF06-6D41-4468-9B82-76A3EB4D8602}" sibTransId="{71E789F7-CF30-4670-A0B3-2B001CF2CBCE}"/>
    <dgm:cxn modelId="{4DCC5B27-C650-4EF8-8541-CE89DC375196}" srcId="{6214F2D3-6384-46D1-BC62-18D546CD03A9}" destId="{0FB2B038-9298-4CCA-8095-CE352A849B32}" srcOrd="2" destOrd="0" parTransId="{DB7CDE57-563B-487A-9BC8-2EE163AC186C}" sibTransId="{37780BF6-A48C-4E5B-928E-24582FF8ADB2}"/>
    <dgm:cxn modelId="{9BE65B31-7DC2-4D48-8950-589FFE3FB80E}" srcId="{6214F2D3-6384-46D1-BC62-18D546CD03A9}" destId="{7DADD391-05FE-480F-8F92-46197C82A3EF}" srcOrd="0" destOrd="0" parTransId="{04757419-3FB3-4740-ACF4-CDACDC851110}" sibTransId="{F8527315-00CC-43F5-826B-B1A4E6527A51}"/>
    <dgm:cxn modelId="{BFCE2667-BF38-4D9E-872A-F0F71FEF4BA9}" type="presOf" srcId="{6214F2D3-6384-46D1-BC62-18D546CD03A9}" destId="{C4297E6D-65D9-434A-A2EA-8A399928D9FC}" srcOrd="0" destOrd="0" presId="urn:microsoft.com/office/officeart/2005/8/layout/hierarchy1"/>
    <dgm:cxn modelId="{9BA74869-A7B3-4412-84F1-066D148EEA75}" type="presOf" srcId="{0FB2B038-9298-4CCA-8095-CE352A849B32}" destId="{EC04503E-17A8-45FD-A636-E4244ECF7098}" srcOrd="0" destOrd="0" presId="urn:microsoft.com/office/officeart/2005/8/layout/hierarchy1"/>
    <dgm:cxn modelId="{4E94ACB6-05C0-458C-BEBB-8601A107AFD5}" type="presOf" srcId="{271D2230-D000-4A92-82D1-3DCF1491E9F9}" destId="{30408E41-5E68-4B21-8637-B49BD33727DC}" srcOrd="0" destOrd="0" presId="urn:microsoft.com/office/officeart/2005/8/layout/hierarchy1"/>
    <dgm:cxn modelId="{0FD2F0FF-7FAC-446B-9CB2-19699E3A66F9}" type="presOf" srcId="{7DADD391-05FE-480F-8F92-46197C82A3EF}" destId="{434C7C7D-BD54-40DE-92F3-807A49CBAE91}" srcOrd="0" destOrd="0" presId="urn:microsoft.com/office/officeart/2005/8/layout/hierarchy1"/>
    <dgm:cxn modelId="{C4000C33-25DC-4D92-8D85-DD1FDAE32F4B}" type="presParOf" srcId="{C4297E6D-65D9-434A-A2EA-8A399928D9FC}" destId="{FD790B68-44B9-4A69-9F7E-B5BF8F242A0B}" srcOrd="0" destOrd="0" presId="urn:microsoft.com/office/officeart/2005/8/layout/hierarchy1"/>
    <dgm:cxn modelId="{BFBAE931-AB84-45B7-9285-C142BD70E58C}" type="presParOf" srcId="{FD790B68-44B9-4A69-9F7E-B5BF8F242A0B}" destId="{B1490298-00A2-4F47-9E78-551DFDBD7026}" srcOrd="0" destOrd="0" presId="urn:microsoft.com/office/officeart/2005/8/layout/hierarchy1"/>
    <dgm:cxn modelId="{07C943B7-D5EE-44EF-AE4D-43FA16AD67D9}" type="presParOf" srcId="{B1490298-00A2-4F47-9E78-551DFDBD7026}" destId="{DABB34A4-66A3-4A30-B5BF-BAEC9F309078}" srcOrd="0" destOrd="0" presId="urn:microsoft.com/office/officeart/2005/8/layout/hierarchy1"/>
    <dgm:cxn modelId="{233FE42E-E5CA-46BF-975B-153DE12F8A76}" type="presParOf" srcId="{B1490298-00A2-4F47-9E78-551DFDBD7026}" destId="{434C7C7D-BD54-40DE-92F3-807A49CBAE91}" srcOrd="1" destOrd="0" presId="urn:microsoft.com/office/officeart/2005/8/layout/hierarchy1"/>
    <dgm:cxn modelId="{8EC27B37-A3E2-4581-AE25-8D61B680940D}" type="presParOf" srcId="{FD790B68-44B9-4A69-9F7E-B5BF8F242A0B}" destId="{BABAEBA9-A304-4596-8C97-49C34A996F57}" srcOrd="1" destOrd="0" presId="urn:microsoft.com/office/officeart/2005/8/layout/hierarchy1"/>
    <dgm:cxn modelId="{923AE592-8EB4-4F21-B247-07B9EA8AFCC5}" type="presParOf" srcId="{C4297E6D-65D9-434A-A2EA-8A399928D9FC}" destId="{A6403793-2F60-4F8B-8CED-0CCC1D5DF598}" srcOrd="1" destOrd="0" presId="urn:microsoft.com/office/officeart/2005/8/layout/hierarchy1"/>
    <dgm:cxn modelId="{DBAA13E5-5BCD-40C2-B164-0855EE04327D}" type="presParOf" srcId="{A6403793-2F60-4F8B-8CED-0CCC1D5DF598}" destId="{4C19661F-6804-4C2F-A22D-44905FDBC18B}" srcOrd="0" destOrd="0" presId="urn:microsoft.com/office/officeart/2005/8/layout/hierarchy1"/>
    <dgm:cxn modelId="{AFD288AB-611E-42E9-8731-AE7362287DC8}" type="presParOf" srcId="{4C19661F-6804-4C2F-A22D-44905FDBC18B}" destId="{BC0B8A4E-18D5-4A68-B341-E3581B56287A}" srcOrd="0" destOrd="0" presId="urn:microsoft.com/office/officeart/2005/8/layout/hierarchy1"/>
    <dgm:cxn modelId="{189EE674-C989-4125-8DCF-76DF76D6323D}" type="presParOf" srcId="{4C19661F-6804-4C2F-A22D-44905FDBC18B}" destId="{30408E41-5E68-4B21-8637-B49BD33727DC}" srcOrd="1" destOrd="0" presId="urn:microsoft.com/office/officeart/2005/8/layout/hierarchy1"/>
    <dgm:cxn modelId="{353CF731-5B95-4459-89B0-F446A9EDC60A}" type="presParOf" srcId="{A6403793-2F60-4F8B-8CED-0CCC1D5DF598}" destId="{F8E76FE6-78BF-4C93-BC4E-E63DADE6F738}" srcOrd="1" destOrd="0" presId="urn:microsoft.com/office/officeart/2005/8/layout/hierarchy1"/>
    <dgm:cxn modelId="{A17EF4CF-6AB9-468D-98AD-71DD818209F9}" type="presParOf" srcId="{C4297E6D-65D9-434A-A2EA-8A399928D9FC}" destId="{2411E165-CEA3-42C2-86E1-9C17754A643C}" srcOrd="2" destOrd="0" presId="urn:microsoft.com/office/officeart/2005/8/layout/hierarchy1"/>
    <dgm:cxn modelId="{AB0E4CD7-F277-45E7-A2A4-62FC03EE27B4}" type="presParOf" srcId="{2411E165-CEA3-42C2-86E1-9C17754A643C}" destId="{329F3C54-D56F-42D5-8093-1F0E5CFAB1D8}" srcOrd="0" destOrd="0" presId="urn:microsoft.com/office/officeart/2005/8/layout/hierarchy1"/>
    <dgm:cxn modelId="{50C60E01-7FA4-4D81-8AA0-79677FCC3984}" type="presParOf" srcId="{329F3C54-D56F-42D5-8093-1F0E5CFAB1D8}" destId="{2E24A0CE-8236-4268-91F7-B0811E20DE05}" srcOrd="0" destOrd="0" presId="urn:microsoft.com/office/officeart/2005/8/layout/hierarchy1"/>
    <dgm:cxn modelId="{24ED5778-3882-437E-87C5-4C11DEFD4064}" type="presParOf" srcId="{329F3C54-D56F-42D5-8093-1F0E5CFAB1D8}" destId="{EC04503E-17A8-45FD-A636-E4244ECF7098}" srcOrd="1" destOrd="0" presId="urn:microsoft.com/office/officeart/2005/8/layout/hierarchy1"/>
    <dgm:cxn modelId="{5CF25557-EFAA-4485-9217-3F9AA237DDC9}" type="presParOf" srcId="{2411E165-CEA3-42C2-86E1-9C17754A643C}" destId="{A2533C18-AE4A-4E88-AAC9-045350C08E0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B34A4-66A3-4A30-B5BF-BAEC9F309078}">
      <dsp:nvSpPr>
        <dsp:cNvPr id="0" name=""/>
        <dsp:cNvSpPr/>
      </dsp:nvSpPr>
      <dsp:spPr>
        <a:xfrm>
          <a:off x="0" y="254736"/>
          <a:ext cx="3225093" cy="3448065"/>
        </a:xfrm>
        <a:prstGeom prst="roundRect">
          <a:avLst>
            <a:gd name="adj" fmla="val 10000"/>
          </a:avLst>
        </a:prstGeom>
        <a:solidFill>
          <a:srgbClr val="D0D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C7C7D-BD54-40DE-92F3-807A49CBAE91}">
      <dsp:nvSpPr>
        <dsp:cNvPr id="0" name=""/>
        <dsp:cNvSpPr/>
      </dsp:nvSpPr>
      <dsp:spPr>
        <a:xfrm>
          <a:off x="358343" y="595162"/>
          <a:ext cx="3225093" cy="3448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Companies are interested in reducing emissions and different types of carbon markets are developing to support these efforts.</a:t>
          </a:r>
        </a:p>
      </dsp:txBody>
      <dsp:txXfrm>
        <a:off x="452803" y="689622"/>
        <a:ext cx="3036173" cy="3259145"/>
      </dsp:txXfrm>
    </dsp:sp>
    <dsp:sp modelId="{BC0B8A4E-18D5-4A68-B341-E3581B56287A}">
      <dsp:nvSpPr>
        <dsp:cNvPr id="0" name=""/>
        <dsp:cNvSpPr/>
      </dsp:nvSpPr>
      <dsp:spPr>
        <a:xfrm>
          <a:off x="3941780" y="254736"/>
          <a:ext cx="3225093" cy="3448065"/>
        </a:xfrm>
        <a:prstGeom prst="roundRect">
          <a:avLst>
            <a:gd name="adj" fmla="val 10000"/>
          </a:avLst>
        </a:prstGeom>
        <a:solidFill>
          <a:srgbClr val="D0D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408E41-5E68-4B21-8637-B49BD33727DC}">
      <dsp:nvSpPr>
        <dsp:cNvPr id="0" name=""/>
        <dsp:cNvSpPr/>
      </dsp:nvSpPr>
      <dsp:spPr>
        <a:xfrm>
          <a:off x="4300124" y="595162"/>
          <a:ext cx="3225093" cy="3448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High quality carbon credits should consider a robust process of measuring, reporting, and verification, and the additionality and permanence of projects.</a:t>
          </a:r>
        </a:p>
      </dsp:txBody>
      <dsp:txXfrm>
        <a:off x="4394584" y="689622"/>
        <a:ext cx="3036173" cy="3259145"/>
      </dsp:txXfrm>
    </dsp:sp>
    <dsp:sp modelId="{2E24A0CE-8236-4268-91F7-B0811E20DE05}">
      <dsp:nvSpPr>
        <dsp:cNvPr id="0" name=""/>
        <dsp:cNvSpPr/>
      </dsp:nvSpPr>
      <dsp:spPr>
        <a:xfrm>
          <a:off x="7883561" y="254736"/>
          <a:ext cx="3225093" cy="3448065"/>
        </a:xfrm>
        <a:prstGeom prst="roundRect">
          <a:avLst>
            <a:gd name="adj" fmla="val 10000"/>
          </a:avLst>
        </a:prstGeom>
        <a:solidFill>
          <a:srgbClr val="D0D3D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4503E-17A8-45FD-A636-E4244ECF7098}">
      <dsp:nvSpPr>
        <dsp:cNvPr id="0" name=""/>
        <dsp:cNvSpPr/>
      </dsp:nvSpPr>
      <dsp:spPr>
        <a:xfrm>
          <a:off x="8241904" y="595162"/>
          <a:ext cx="3225093" cy="3448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There are evolving opportunities for dairy farms to participate in carbon markets, but more standardization is needed to facilitate scale.</a:t>
          </a:r>
        </a:p>
      </dsp:txBody>
      <dsp:txXfrm>
        <a:off x="8336364" y="689622"/>
        <a:ext cx="3036173" cy="325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18CDB-1760-4C92-988B-5AFD2895CC6E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C635F-4045-4C92-B7C5-9AAB9B080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6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6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8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69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dairy.photoshelter.com</a:t>
            </a:r>
            <a:r>
              <a:rPr lang="en-US"/>
              <a:t>/galleries/C0000.P4WrHK5QIU/G0000RNaekCBZybg/I0000bigdOR6kHPE/151008-MitchW-0241-jpg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8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dairy.photoshelter.com</a:t>
            </a:r>
            <a:r>
              <a:rPr lang="en-US" dirty="0"/>
              <a:t>/search/result/I0000E0t9ZjGZ30k?terms=soil&amp;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48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3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i="0" dirty="0">
                <a:solidFill>
                  <a:srgbClr val="333333"/>
                </a:solidFill>
                <a:effectLst/>
                <a:latin typeface="Roboto" panose="020F0502020204030204" pitchFamily="34" charset="0"/>
              </a:rPr>
              <a:t>2012-06-23_18.00.59 Digester from </a:t>
            </a:r>
            <a:r>
              <a:rPr lang="en-CA" b="0" i="0" dirty="0" err="1">
                <a:solidFill>
                  <a:srgbClr val="333333"/>
                </a:solidFill>
                <a:effectLst/>
                <a:latin typeface="Roboto" panose="020F0502020204030204" pitchFamily="34" charset="0"/>
              </a:rPr>
              <a:t>Jerry.jpg</a:t>
            </a:r>
            <a:endParaRPr lang="en-CA" b="0" i="0" dirty="0">
              <a:solidFill>
                <a:srgbClr val="333333"/>
              </a:solidFill>
              <a:effectLst/>
              <a:latin typeface="Roboto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77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dairy.photoshelter.com</a:t>
            </a:r>
            <a:r>
              <a:rPr lang="en-US" dirty="0"/>
              <a:t>/galleries/C0000.P4WrHK5QIU/G0000RNaekCBZybg/I0000ht1IkHM.cNM/Jordan-Farm-1-jpg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55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https://dairy.photoshelter.com/galleries/C0000.P4WrHK5QIU/G0000VrdTvXRd9Mo/I0000t8eQp5kETPQ/151008-MitchW-0248-jpg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37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4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86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dairy.photoshelter.com</a:t>
            </a:r>
            <a:r>
              <a:rPr lang="en-US" dirty="0"/>
              <a:t>/galleries/C0000.P4WrHK5QIU/G0000RNaekCBZybg/I0000d6FI7vf86t8/Crave20-280-jpg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39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Image from the catalogue: 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DSC_0202.JPG</a:t>
            </a:r>
          </a:p>
          <a:p>
            <a:r>
              <a:rPr lang="en-US" dirty="0">
                <a:solidFill>
                  <a:srgbClr val="333333"/>
                </a:solidFill>
                <a:effectLst/>
              </a:rPr>
              <a:t>FLORIDA DAIRY FARMERS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55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https://dairy.photoshelter.com/galleries/C0000.P4WrHK5QIU/G0000L5rTqitaK7k/I00008OZaIX7BLc0/Unlimited-Usage-for-DMI-2023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06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https://dairy.photoshelter.com/galleries/C0000.P4WrHK5QIU/G0000L5rTqitaK7k/I0000r8b4284hPOI/Unlimited-Usage-for-DMI-2023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9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07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2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https://dairy.photoshelter.com/galleries/C0000O09TG0cSFoI/G00007NHY6.aCxeI/I0000pch0jyex_JE/18CR0208-jpg</a:t>
            </a:r>
          </a:p>
          <a:p>
            <a:endParaRPr lang="en-US" dirty="0"/>
          </a:p>
          <a:p>
            <a:r>
              <a:rPr lang="en-US" dirty="0"/>
              <a:t>https://dairy.photoshelter.com/galleries/C0000O09TG0cSFoI/G0000.vlA2y4vsGo/I00000q0tkEFs9mE/Anderson-13-jpg</a:t>
            </a:r>
          </a:p>
          <a:p>
            <a:endParaRPr lang="en-US" dirty="0"/>
          </a:p>
          <a:p>
            <a:r>
              <a:rPr lang="en-US" dirty="0"/>
              <a:t>https://dairy.photoshelter.com/galleries/C0000O09TG0cSFoI/G0000.vlA2y4vsGo/I0000VXYr7xztDR0/MDA-ImageLib-MilkTruck-atFarm-jpg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90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/search/result/I0000QwG_C9DP9bg?terms=retail&amp;</a:t>
            </a:r>
          </a:p>
          <a:p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/galleries/C0000.P4WrHK5QIU/G0000ksZ07N98BFg/I00006K2agiBdAfw/Modern-dairy-farm</a:t>
            </a:r>
          </a:p>
          <a:p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/galleries/C0000.P4WrHK5QIU/G0000MkKeTTWyFAQ/I0000B71Iuqmw9NQ/Crave20-216-jpg</a:t>
            </a:r>
          </a:p>
          <a:p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/galleries/C0000O09TG0cSFoI/G0000.vlA2y4vsGo/I0000MIRcoY0Pmw0/09-227x096DairyFacility-nef</a:t>
            </a:r>
          </a:p>
          <a:p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/galleries/C0000O09TG0cSFoI/G0000.vlA2y4vsGo/I00003Cc2vyBn1MY/115977-HRSL-F1-014-jpg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28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https://dairy.photoshelter.com/galleries/C0000.P4WrHK5QIU/G0000VrdTvXRd9Mo/I0000UwHRMSRYJeM/Patterson-013-jpg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3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2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https://dairy.photoshelter.com/search/result/I0000QwG_C9DP9bg?terms=retail&amp;</a:t>
            </a:r>
          </a:p>
          <a:p>
            <a:endParaRPr lang="en-CA" dirty="0"/>
          </a:p>
          <a:p>
            <a:r>
              <a:rPr lang="en-CA" dirty="0"/>
              <a:t>https://dairy.photoshelter.com/galleries/C0000.P4WrHK5QIU/G0000ksZ07N98BFg/I00006K2agiBdAfw/Modern-dairy-farm</a:t>
            </a:r>
          </a:p>
          <a:p>
            <a:endParaRPr lang="en-CA" dirty="0"/>
          </a:p>
          <a:p>
            <a:r>
              <a:rPr lang="en-CA" dirty="0"/>
              <a:t>https://dairy.photoshelter.com/galleries/C0000.P4WrHK5QIU/G0000MkKeTTWyFAQ/I0000B71Iuqmw9NQ/Crave20-216-jpg</a:t>
            </a:r>
          </a:p>
          <a:p>
            <a:endParaRPr lang="en-CA" dirty="0"/>
          </a:p>
          <a:p>
            <a:r>
              <a:rPr lang="en-CA" dirty="0"/>
              <a:t>https://</a:t>
            </a:r>
            <a:r>
              <a:rPr lang="en-CA" dirty="0" err="1"/>
              <a:t>dairy.photoshelter.com</a:t>
            </a:r>
            <a:r>
              <a:rPr lang="en-CA" dirty="0"/>
              <a:t>/galleries/C0000O09TG0cSFoI/G0000.vlA2y4vsGo/I0000MIRcoY0Pmw0/09-227x096DairyFacility-nef</a:t>
            </a:r>
          </a:p>
          <a:p>
            <a:endParaRPr lang="en-CA" dirty="0"/>
          </a:p>
          <a:p>
            <a:r>
              <a:rPr lang="en-CA" dirty="0"/>
              <a:t>https://dairy.photoshelter.com/galleries/C0000O09TG0cSFoI/G0000.vlA2y4vsGo/I00003Cc2vyBn1MY/115977-HRSL-F1-014-jpg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0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C635F-4045-4C92-B7C5-9AAB9B080C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13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5B5E-9D7B-440D-D100-47C162FD5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8143"/>
            <a:ext cx="9144000" cy="1061649"/>
          </a:xfrm>
        </p:spPr>
        <p:txBody>
          <a:bodyPr anchor="t">
            <a:normAutofit/>
          </a:bodyPr>
          <a:lstStyle>
            <a:lvl1pPr algn="ctr">
              <a:defRPr sz="40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C1E39-9A9A-39F7-9C46-75C858C4A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7052F-98A9-D7EA-2330-22C8B771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BECBC-F6F3-12A7-9B1E-C634FAF1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FE922-5EF4-6B3B-2AAA-6852A13D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7DD5F-88E3-43AF-7917-5BF14CEF4570}"/>
              </a:ext>
            </a:extLst>
          </p:cNvPr>
          <p:cNvGrpSpPr/>
          <p:nvPr userDrawn="1"/>
        </p:nvGrpSpPr>
        <p:grpSpPr>
          <a:xfrm>
            <a:off x="244376" y="5895283"/>
            <a:ext cx="11703247" cy="962717"/>
            <a:chOff x="219075" y="0"/>
            <a:chExt cx="11703247" cy="962717"/>
          </a:xfrm>
        </p:grpSpPr>
        <p:pic>
          <p:nvPicPr>
            <p:cNvPr id="8" name="Picture 7" descr="A blue line drawing of a cow&#10;&#10;Description automatically generated">
              <a:extLst>
                <a:ext uri="{FF2B5EF4-FFF2-40B4-BE49-F238E27FC236}">
                  <a16:creationId xmlns:a16="http://schemas.microsoft.com/office/drawing/2014/main" id="{F5DDCC59-A8FE-A312-227D-4C509F8112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605" y="0"/>
              <a:ext cx="962717" cy="962717"/>
            </a:xfrm>
            <a:prstGeom prst="rect">
              <a:avLst/>
            </a:prstGeom>
          </p:spPr>
        </p:pic>
        <p:pic>
          <p:nvPicPr>
            <p:cNvPr id="11" name="Picture 10" descr="A blue line drawing of a house&#10;&#10;Description automatically generated">
              <a:extLst>
                <a:ext uri="{FF2B5EF4-FFF2-40B4-BE49-F238E27FC236}">
                  <a16:creationId xmlns:a16="http://schemas.microsoft.com/office/drawing/2014/main" id="{1EFD4241-DF8F-1A32-1086-21FE600C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285" y="218486"/>
              <a:ext cx="668521" cy="525744"/>
            </a:xfrm>
            <a:prstGeom prst="rect">
              <a:avLst/>
            </a:prstGeom>
          </p:spPr>
        </p:pic>
        <p:pic>
          <p:nvPicPr>
            <p:cNvPr id="17" name="Picture 16" descr="A blue and black logo&#10;&#10;Description automatically generated">
              <a:extLst>
                <a:ext uri="{FF2B5EF4-FFF2-40B4-BE49-F238E27FC236}">
                  <a16:creationId xmlns:a16="http://schemas.microsoft.com/office/drawing/2014/main" id="{209BE310-5AB5-C957-EC53-081BB6D53A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075" y="260218"/>
              <a:ext cx="799429" cy="442281"/>
            </a:xfrm>
            <a:prstGeom prst="rect">
              <a:avLst/>
            </a:prstGeom>
          </p:spPr>
        </p:pic>
        <p:pic>
          <p:nvPicPr>
            <p:cNvPr id="19" name="Picture 18" descr="A blue and black logo&#10;&#10;Description automatically generated">
              <a:extLst>
                <a:ext uri="{FF2B5EF4-FFF2-40B4-BE49-F238E27FC236}">
                  <a16:creationId xmlns:a16="http://schemas.microsoft.com/office/drawing/2014/main" id="{F6D70521-0B02-0004-5757-7A013B6F8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8818" y="207441"/>
              <a:ext cx="728834" cy="5478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837C4-3951-4F14-2837-883A9A85A9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769" y="248959"/>
              <a:ext cx="743461" cy="464798"/>
            </a:xfrm>
            <a:prstGeom prst="rect">
              <a:avLst/>
            </a:prstGeom>
          </p:spPr>
        </p:pic>
        <p:pic>
          <p:nvPicPr>
            <p:cNvPr id="21" name="Picture 20" descr="A blue line drawing of a factory&#10;&#10;Description automatically generated">
              <a:extLst>
                <a:ext uri="{FF2B5EF4-FFF2-40B4-BE49-F238E27FC236}">
                  <a16:creationId xmlns:a16="http://schemas.microsoft.com/office/drawing/2014/main" id="{A24A4C15-1FAC-B652-1523-A4B8D75FB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108" y="206578"/>
              <a:ext cx="668520" cy="549561"/>
            </a:xfrm>
            <a:prstGeom prst="rect">
              <a:avLst/>
            </a:prstGeom>
          </p:spPr>
        </p:pic>
        <p:pic>
          <p:nvPicPr>
            <p:cNvPr id="22" name="Picture 21" descr="A blue lightning bolt on a black background&#10;&#10;Description automatically generated">
              <a:extLst>
                <a:ext uri="{FF2B5EF4-FFF2-40B4-BE49-F238E27FC236}">
                  <a16:creationId xmlns:a16="http://schemas.microsoft.com/office/drawing/2014/main" id="{86D3BE28-002B-4465-A9E8-42BC42991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591" y="81029"/>
              <a:ext cx="800658" cy="80065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8EC2AB8-9C0F-C71C-6C0A-C56F0D3BC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467" y="269840"/>
              <a:ext cx="368388" cy="423037"/>
            </a:xfrm>
            <a:prstGeom prst="rect">
              <a:avLst/>
            </a:prstGeom>
          </p:spPr>
        </p:pic>
        <p:pic>
          <p:nvPicPr>
            <p:cNvPr id="24" name="Picture 23" descr="A blue and black logo&#10;&#10;Description automatically generated">
              <a:extLst>
                <a:ext uri="{FF2B5EF4-FFF2-40B4-BE49-F238E27FC236}">
                  <a16:creationId xmlns:a16="http://schemas.microsoft.com/office/drawing/2014/main" id="{23A82C7E-1D25-D03E-B01F-4E1FAB882A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615" y="259066"/>
              <a:ext cx="568027" cy="444584"/>
            </a:xfrm>
            <a:prstGeom prst="rect">
              <a:avLst/>
            </a:prstGeom>
          </p:spPr>
        </p:pic>
        <p:pic>
          <p:nvPicPr>
            <p:cNvPr id="25" name="Picture 24" descr="A blue and black logo&#10;&#10;Description automatically generated">
              <a:extLst>
                <a:ext uri="{FF2B5EF4-FFF2-40B4-BE49-F238E27FC236}">
                  <a16:creationId xmlns:a16="http://schemas.microsoft.com/office/drawing/2014/main" id="{13B79A6D-E161-0493-5B7D-05DF8A39BD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193" y="232182"/>
              <a:ext cx="446952" cy="49835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9CC6613-2A89-F56B-D964-49B384B198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449" y="284537"/>
              <a:ext cx="947050" cy="414938"/>
            </a:xfrm>
            <a:prstGeom prst="rect">
              <a:avLst/>
            </a:prstGeom>
          </p:spPr>
        </p:pic>
        <p:pic>
          <p:nvPicPr>
            <p:cNvPr id="27" name="Picture 26" descr="A blue line art of a bottle and a bowl&#10;&#10;Description automatically generated">
              <a:extLst>
                <a:ext uri="{FF2B5EF4-FFF2-40B4-BE49-F238E27FC236}">
                  <a16:creationId xmlns:a16="http://schemas.microsoft.com/office/drawing/2014/main" id="{937C3136-2F33-514D-C89E-88FF6BD9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3486" y="81029"/>
              <a:ext cx="768836" cy="768836"/>
            </a:xfrm>
            <a:prstGeom prst="rect">
              <a:avLst/>
            </a:prstGeom>
          </p:spPr>
        </p:pic>
        <p:pic>
          <p:nvPicPr>
            <p:cNvPr id="28" name="Picture 27" descr="A blue line art of a building&#10;&#10;Description automatically generated">
              <a:extLst>
                <a:ext uri="{FF2B5EF4-FFF2-40B4-BE49-F238E27FC236}">
                  <a16:creationId xmlns:a16="http://schemas.microsoft.com/office/drawing/2014/main" id="{AA5331E6-8E00-AEE6-FFAC-EE8FE2C6B6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9002" y="6189"/>
              <a:ext cx="924300" cy="924300"/>
            </a:xfrm>
            <a:prstGeom prst="rect">
              <a:avLst/>
            </a:prstGeom>
          </p:spPr>
        </p:pic>
        <p:pic>
          <p:nvPicPr>
            <p:cNvPr id="29" name="Picture 28" descr="A blue line drawing of two cylindrical objects&#10;&#10;Description automatically generated">
              <a:extLst>
                <a:ext uri="{FF2B5EF4-FFF2-40B4-BE49-F238E27FC236}">
                  <a16:creationId xmlns:a16="http://schemas.microsoft.com/office/drawing/2014/main" id="{8CF0C440-CAB2-5FDF-A764-9AA224BB9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2690" y="207391"/>
              <a:ext cx="645814" cy="547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924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7FF0F3-8270-8925-FF30-843FF2734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07C79-811B-0C83-6E48-7D721FB43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DC6711-39E8-207C-4081-AAF69DDE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C7AC9D-FFDE-BF6E-7E5B-7EA2CE2F4656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A36ADDD0-EEE6-BB38-B2E5-3D9AACE6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33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5A883-07F4-9C57-F387-0AB9053D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84C28-43AA-C1FD-6B08-AFC2FA46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2132-EA08-2060-E5B1-F29B3512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60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A65A-C052-A71C-317B-E833431A6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25B8E-2803-AFD8-A4F0-B77EFA510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199A2-95E1-194D-14F0-818443359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C3467-BEC4-A683-A5BF-B60D93E7F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9E60C-516E-40FB-B1A1-B0940661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D42DD-08CB-C3BD-D24A-7E8E039B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85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BC38-D40D-81C0-D205-25194F43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D0EAD-5A65-8058-8BC6-221B02B9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77F6B-BFD2-5902-4B92-17B5F40C9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1ECD2-2D87-0223-9408-550DFFEA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1C6668-C0C0-F174-DEFF-261EB59A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25CDF-2500-9BF5-6B59-5BB664044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F8D3-40A7-73AA-7027-1F76AB64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4406-63F5-0139-6C2C-C51D3781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53541"/>
            <a:ext cx="11186160" cy="42654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A09C-94BF-D338-6EEC-3A975A72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0837A-C370-AA49-02F9-92E257C0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19A5-D34A-CF30-F5FF-5923C2A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2A819A-EB99-3F22-CE6C-BA6E354F60C5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30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EF8D3-40A7-73AA-7027-1F76AB64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4745019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4406-63F5-0139-6C2C-C51D3781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541"/>
            <a:ext cx="3975847" cy="426545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4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20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2A09C-94BF-D338-6EEC-3A975A72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0837A-C370-AA49-02F9-92E257C06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819A5-D34A-CF30-F5FF-5923C2AB8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2A819A-EB99-3F22-CE6C-BA6E354F60C5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cows standing in a field&#10;&#10;Description automatically generated">
            <a:extLst>
              <a:ext uri="{FF2B5EF4-FFF2-40B4-BE49-F238E27FC236}">
                <a16:creationId xmlns:a16="http://schemas.microsoft.com/office/drawing/2014/main" id="{7F9CC982-476A-35F1-1D9A-309972CC4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1" b="95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0710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1DF6F93-240B-397F-693E-638683BBD3FE}"/>
              </a:ext>
            </a:extLst>
          </p:cNvPr>
          <p:cNvSpPr/>
          <p:nvPr userDrawn="1"/>
        </p:nvSpPr>
        <p:spPr>
          <a:xfrm>
            <a:off x="267420" y="250166"/>
            <a:ext cx="11593902" cy="63317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1AF6E-8EBC-944E-4172-8600A057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87462-64B4-ED09-BDB2-1B5AC6091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0E7F3-3A67-FD5B-2105-9BA57BB11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156C3-34E3-201F-D3EF-982F8319D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5691A-0986-3D75-9A38-690CA818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lue line drawing of a cow&#10;&#10;Description automatically generated">
            <a:extLst>
              <a:ext uri="{FF2B5EF4-FFF2-40B4-BE49-F238E27FC236}">
                <a16:creationId xmlns:a16="http://schemas.microsoft.com/office/drawing/2014/main" id="{C8D7099B-4E72-A212-7469-DC88F19CD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4313230" cy="43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9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872487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966" y="1825625"/>
            <a:ext cx="4702834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A683C5-77EA-F968-74A0-05E12D8D70C2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3F8526D-2424-FD5D-32DE-4C77C7C0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77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31057"/>
            <a:ext cx="4872487" cy="354590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0966" y="2631055"/>
            <a:ext cx="4702834" cy="354590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AA683C5-77EA-F968-74A0-05E12D8D70C2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13F8526D-2424-FD5D-32DE-4C77C7C0A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389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C8091-5DF8-C0EE-9C4F-13C86558A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061C1-892F-626C-42E3-5DCB83C28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15E58-305D-DA4E-6F77-A0ED8D87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2FAC50-0E0A-4E7C-0EEC-D8B623CB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C60B2-9A2F-44ED-58D3-B8189F25B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A0FA554-FCE3-DB16-7D92-554AE68E6C17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58FD8023-3CC7-0F37-F3C6-698E6153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953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B2D4-5918-B282-D384-FCDD3E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F8C86-C9C5-E172-BC77-932549C9B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897EB-894C-43E3-8744-50FE36EEB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0D4E8-C88F-0D58-2460-CDA1284B1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63B9-E46C-F3B3-2C3C-47D11E5C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99532-40F5-2193-C8C3-815C7B71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F2EAC-FD2B-8C61-EA09-04731DF4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1463470-F2E0-562E-71A7-5B37F0EDC2F6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B00E8B8-2E5C-A1F9-1E43-4FDF6651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5858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B2D4-5918-B282-D384-FCDD3E28B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15666"/>
            <a:ext cx="3275012" cy="561699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8F8C86-C9C5-E172-BC77-932549C9B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83672"/>
            <a:ext cx="3275012" cy="38404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2897EB-894C-43E3-8744-50FE36EEB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83388" y="1715668"/>
            <a:ext cx="3072000" cy="561694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0D4E8-C88F-0D58-2460-CDA1284B1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83386" y="2383671"/>
            <a:ext cx="3072001" cy="38404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863B9-E46C-F3B3-2C3C-47D11E5C4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90854"/>
            <a:ext cx="2743200" cy="365125"/>
          </a:xfrm>
        </p:spPr>
        <p:txBody>
          <a:bodyPr/>
          <a:lstStyle/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D99532-40F5-2193-C8C3-815C7B71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90854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F2EAC-FD2B-8C61-EA09-04731DF4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0854"/>
            <a:ext cx="2743200" cy="365125"/>
          </a:xfrm>
        </p:spPr>
        <p:txBody>
          <a:bodyPr/>
          <a:lstStyle/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EBCBD425-6855-0C55-A4FC-029BA10118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3094" y="1715667"/>
            <a:ext cx="3072000" cy="561695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32C4171-A4DA-4259-9697-4581FD45C21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092" y="2383671"/>
            <a:ext cx="3072001" cy="38404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E52A2E-2A2B-D08F-7B93-5067477CE93D}"/>
              </a:ext>
            </a:extLst>
          </p:cNvPr>
          <p:cNvCxnSpPr>
            <a:cxnSpLocks/>
          </p:cNvCxnSpPr>
          <p:nvPr userDrawn="1"/>
        </p:nvCxnSpPr>
        <p:spPr>
          <a:xfrm>
            <a:off x="0" y="376709"/>
            <a:ext cx="1485900" cy="0"/>
          </a:xfrm>
          <a:prstGeom prst="line">
            <a:avLst/>
          </a:prstGeom>
          <a:ln w="38100">
            <a:solidFill>
              <a:srgbClr val="1523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BC93CFA6-D32D-3AF2-34AA-8C425CA0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1523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50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5D92FC-F018-18EB-A72C-FE97ECE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84F14-9700-7BB5-4614-984E96587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59923-AA45-B141-E379-DB43A20B3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278A1-853C-40BF-A2A1-F0ABBBF95549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6910E-7CE3-CC27-7075-1A3F98093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BA40-B4CD-BED8-223F-0CA7FAC1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22415-5C4A-4D0B-AB2D-113F933D5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7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61" r:id="rId6"/>
    <p:sldLayoutId id="2147483659" r:id="rId7"/>
    <p:sldLayoutId id="2147483653" r:id="rId8"/>
    <p:sldLayoutId id="2147483660" r:id="rId9"/>
    <p:sldLayoutId id="2147483654" r:id="rId10"/>
    <p:sldLayoutId id="2147483655" r:id="rId11"/>
    <p:sldLayoutId id="2147483656" r:id="rId12"/>
    <p:sldLayoutId id="21474836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3C04-BA31-15A9-23E6-7AB5A24AF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1934528"/>
            <a:ext cx="8077200" cy="298894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15235F"/>
                </a:solidFill>
                <a:latin typeface="Aptos ExtraBold" panose="020B0004020202020204" pitchFamily="34" charset="0"/>
              </a:rPr>
              <a:t>Understanding Carbon Markets for the Dairy Sector</a:t>
            </a:r>
            <a:br>
              <a:rPr lang="en-US" sz="6000" dirty="0"/>
            </a:br>
            <a:endParaRPr lang="en-US" sz="6000" dirty="0">
              <a:solidFill>
                <a:srgbClr val="15235F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240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298ABC-C106-43D8-A448-8C161835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542" y="1057434"/>
            <a:ext cx="5157787" cy="823912"/>
          </a:xfrm>
        </p:spPr>
        <p:txBody>
          <a:bodyPr>
            <a:normAutofit/>
          </a:bodyPr>
          <a:lstStyle/>
          <a:p>
            <a:r>
              <a:rPr lang="en-US" sz="3000" dirty="0"/>
              <a:t> 1) Compliance Markets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EB3E-259E-168A-FF43-E2F087A0E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6746" y="2267902"/>
            <a:ext cx="6170493" cy="3697921"/>
          </a:xfrm>
        </p:spPr>
        <p:txBody>
          <a:bodyPr/>
          <a:lstStyle/>
          <a:p>
            <a:r>
              <a:rPr lang="en-US" dirty="0"/>
              <a:t>Usually “Cap-and-trade” </a:t>
            </a:r>
          </a:p>
          <a:p>
            <a:r>
              <a:rPr lang="en-US" dirty="0"/>
              <a:t>Support a program or regulation requiring industries to cap GHG emissions at a specific amount</a:t>
            </a:r>
          </a:p>
          <a:p>
            <a:r>
              <a:rPr lang="en-US" dirty="0"/>
              <a:t>Companies with emissions totals below the cap can sell their remaining allowance to other companies in “hard to abate” sectors, which may struggle to stay within the cap</a:t>
            </a:r>
            <a:endParaRPr lang="en-US" strike="sngStrike" dirty="0">
              <a:solidFill>
                <a:srgbClr val="FF0000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TYPES OF CARBON MARKETS: </a:t>
            </a:r>
          </a:p>
        </p:txBody>
      </p:sp>
      <p:pic>
        <p:nvPicPr>
          <p:cNvPr id="6146" name="Picture 2" descr="A blue outline of a hand shaking&#10;&#10;Description automatically generated">
            <a:extLst>
              <a:ext uri="{FF2B5EF4-FFF2-40B4-BE49-F238E27FC236}">
                <a16:creationId xmlns:a16="http://schemas.microsoft.com/office/drawing/2014/main" id="{6D3CA4EB-9029-BA08-61B7-F2C7BE26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32" y="3754183"/>
            <a:ext cx="2542054" cy="207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blue and black cloud with a arrow&#10;&#10;Description automatically generated">
            <a:extLst>
              <a:ext uri="{FF2B5EF4-FFF2-40B4-BE49-F238E27FC236}">
                <a16:creationId xmlns:a16="http://schemas.microsoft.com/office/drawing/2014/main" id="{BBA03162-88ED-2AE3-B40D-9B734168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436" y="670878"/>
            <a:ext cx="3818022" cy="38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34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0E385-D5E6-8F16-1686-DD526DC46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1000" y="2267902"/>
            <a:ext cx="6223363" cy="3684588"/>
          </a:xfrm>
        </p:spPr>
        <p:txBody>
          <a:bodyPr/>
          <a:lstStyle/>
          <a:p>
            <a:r>
              <a:rPr lang="en-US" dirty="0"/>
              <a:t>Allow businesses, organizations, and individuals whose emissions are not regulated to participate</a:t>
            </a:r>
          </a:p>
          <a:p>
            <a:r>
              <a:rPr lang="en-US" dirty="0"/>
              <a:t>Can support environmental goals by enabling companies to offset emissions and move toward net zero</a:t>
            </a:r>
          </a:p>
          <a:p>
            <a:r>
              <a:rPr lang="en-US" dirty="0"/>
              <a:t>Can support industries whose emissions are difficult to mitigate or remove internally</a:t>
            </a:r>
          </a:p>
          <a:p>
            <a:endParaRPr lang="en-US" dirty="0"/>
          </a:p>
        </p:txBody>
      </p:sp>
      <p:pic>
        <p:nvPicPr>
          <p:cNvPr id="10246" name="Picture 6" descr="A group of people with a black background&#10;&#10;Description automatically generated">
            <a:extLst>
              <a:ext uri="{FF2B5EF4-FFF2-40B4-BE49-F238E27FC236}">
                <a16:creationId xmlns:a16="http://schemas.microsoft.com/office/drawing/2014/main" id="{6B0860D2-C80F-C365-8F6C-90658308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429" y="470305"/>
            <a:ext cx="3499020" cy="34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E59938A2-327E-ACEC-3794-8D857A6FD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353" y="3558541"/>
            <a:ext cx="2014905" cy="228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108E181D-0C24-A2FF-CB89-7B520F05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>
            <a:normAutofit/>
          </a:bodyPr>
          <a:lstStyle/>
          <a:p>
            <a:r>
              <a:rPr lang="en-US" dirty="0"/>
              <a:t>THE TYPES OF CARBON MARKETS: 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C7AC5CF-2FE4-FEBD-62C8-13FDFB14C1DE}"/>
              </a:ext>
            </a:extLst>
          </p:cNvPr>
          <p:cNvSpPr txBox="1">
            <a:spLocks/>
          </p:cNvSpPr>
          <p:nvPr/>
        </p:nvSpPr>
        <p:spPr>
          <a:xfrm>
            <a:off x="715542" y="1057434"/>
            <a:ext cx="5157787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 2) Voluntary Markets</a:t>
            </a:r>
          </a:p>
        </p:txBody>
      </p:sp>
    </p:spTree>
    <p:extLst>
      <p:ext uri="{BB962C8B-B14F-4D97-AF65-F5344CB8AC3E}">
        <p14:creationId xmlns:p14="http://schemas.microsoft.com/office/powerpoint/2010/main" val="73904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1" y="2496777"/>
            <a:ext cx="9604665" cy="2852737"/>
          </a:xfrm>
        </p:spPr>
        <p:txBody>
          <a:bodyPr/>
          <a:lstStyle/>
          <a:p>
            <a:r>
              <a:rPr lang="en-US" dirty="0"/>
              <a:t>Understanding Carbon Markets: Terms and Concepts</a:t>
            </a:r>
          </a:p>
        </p:txBody>
      </p:sp>
    </p:spTree>
    <p:extLst>
      <p:ext uri="{BB962C8B-B14F-4D97-AF65-F5344CB8AC3E}">
        <p14:creationId xmlns:p14="http://schemas.microsoft.com/office/powerpoint/2010/main" val="383633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0E3B9C-71FB-4DF0-9631-89A7D3B5E403}"/>
              </a:ext>
            </a:extLst>
          </p:cNvPr>
          <p:cNvSpPr txBox="1"/>
          <p:nvPr/>
        </p:nvSpPr>
        <p:spPr>
          <a:xfrm>
            <a:off x="472440" y="1481874"/>
            <a:ext cx="1144662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Carbon Insets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Emissions reductions within a company’s value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 integrated approach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Example</a:t>
            </a:r>
            <a:r>
              <a:rPr lang="en-US" sz="2400" dirty="0"/>
              <a:t>: a food company invests in a project to reduce enteric methane emissions on a farm in their supply chain and buys the associated carbon credits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CB3B37-631D-41FC-6E24-14A623AE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CARBON INSETS</a:t>
            </a:r>
          </a:p>
        </p:txBody>
      </p:sp>
      <p:pic>
        <p:nvPicPr>
          <p:cNvPr id="7172" name="Picture 4" descr="A blue cow with white crosses&#10;&#10;Description automatically generated">
            <a:extLst>
              <a:ext uri="{FF2B5EF4-FFF2-40B4-BE49-F238E27FC236}">
                <a16:creationId xmlns:a16="http://schemas.microsoft.com/office/drawing/2014/main" id="{F0B6A7AF-3F33-D0A0-4B1D-76D7A1375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11" y="4260066"/>
            <a:ext cx="1558281" cy="15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 blue line drawing of a factory&#10;&#10;Description automatically generated">
            <a:extLst>
              <a:ext uri="{FF2B5EF4-FFF2-40B4-BE49-F238E27FC236}">
                <a16:creationId xmlns:a16="http://schemas.microsoft.com/office/drawing/2014/main" id="{621A3B61-B6FC-F022-8DB8-6BE72BC7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61" y="4617642"/>
            <a:ext cx="1743321" cy="14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B62B4012-B96C-72DA-C782-F0906A90D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47" y="4921643"/>
            <a:ext cx="1614787" cy="8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A blue and black cloud with a arrow&#10;&#10;Description automatically generated">
            <a:extLst>
              <a:ext uri="{FF2B5EF4-FFF2-40B4-BE49-F238E27FC236}">
                <a16:creationId xmlns:a16="http://schemas.microsoft.com/office/drawing/2014/main" id="{22F4D997-9748-57C3-44AC-0D50FEC0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43" y="4277926"/>
            <a:ext cx="2135484" cy="21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B0143B7-860E-968A-7092-3913F2C0781A}"/>
              </a:ext>
            </a:extLst>
          </p:cNvPr>
          <p:cNvCxnSpPr>
            <a:cxnSpLocks/>
          </p:cNvCxnSpPr>
          <p:nvPr/>
        </p:nvCxnSpPr>
        <p:spPr>
          <a:xfrm>
            <a:off x="2884788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0219BC5-3A43-7842-036F-147E8429BAC9}"/>
              </a:ext>
            </a:extLst>
          </p:cNvPr>
          <p:cNvCxnSpPr>
            <a:cxnSpLocks/>
          </p:cNvCxnSpPr>
          <p:nvPr/>
        </p:nvCxnSpPr>
        <p:spPr>
          <a:xfrm>
            <a:off x="5656634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C547D8-3EC1-B4B7-A771-D6C9AF00FE04}"/>
              </a:ext>
            </a:extLst>
          </p:cNvPr>
          <p:cNvCxnSpPr>
            <a:cxnSpLocks/>
          </p:cNvCxnSpPr>
          <p:nvPr/>
        </p:nvCxnSpPr>
        <p:spPr>
          <a:xfrm>
            <a:off x="8365280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54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853A21-3B0F-3311-51D4-ECA74D048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2440" y="1510808"/>
            <a:ext cx="10971007" cy="26650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CA" sz="2800" b="1" i="0" u="none" strike="noStrike" dirty="0">
                <a:solidFill>
                  <a:srgbClr val="000000"/>
                </a:solidFill>
                <a:effectLst/>
              </a:rPr>
              <a:t>Carbon Offsets</a:t>
            </a:r>
            <a:endParaRPr lang="en-CA" sz="2800" b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CA" dirty="0">
                <a:solidFill>
                  <a:srgbClr val="000000"/>
                </a:solidFill>
              </a:rPr>
              <a:t>C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ompensate for a company’s unavoidable emissions by funding equivalent GHG reductions or removals elsewhere</a:t>
            </a:r>
          </a:p>
          <a:p>
            <a:pPr marL="0" indent="0">
              <a:spcBef>
                <a:spcPts val="0"/>
              </a:spcBef>
              <a:buNone/>
            </a:pPr>
            <a:endParaRPr lang="en-CA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b="1" dirty="0">
                <a:solidFill>
                  <a:srgbClr val="000000"/>
                </a:solidFill>
              </a:rPr>
              <a:t>Example</a:t>
            </a:r>
            <a:r>
              <a:rPr lang="en-CA" dirty="0">
                <a:solidFill>
                  <a:srgbClr val="000000"/>
                </a:solidFill>
              </a:rPr>
              <a:t>: 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a shipping company purchases carbon credits generated through a methane digester on a dairy farm to offset its scope 1 emissions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484A1A-D959-7A26-FD7B-EB107FC5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1" y="4822137"/>
            <a:ext cx="1863601" cy="104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 blue and black envelope with a dollar sign&#10;&#10;Description automatically generated">
            <a:extLst>
              <a:ext uri="{FF2B5EF4-FFF2-40B4-BE49-F238E27FC236}">
                <a16:creationId xmlns:a16="http://schemas.microsoft.com/office/drawing/2014/main" id="{0E27B889-EB20-1EA9-C1EC-F6DBE553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527" y="4734147"/>
            <a:ext cx="1259169" cy="1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B41C01-C7CB-D400-2209-D3F2ACBE2888}"/>
              </a:ext>
            </a:extLst>
          </p:cNvPr>
          <p:cNvCxnSpPr>
            <a:cxnSpLocks/>
          </p:cNvCxnSpPr>
          <p:nvPr/>
        </p:nvCxnSpPr>
        <p:spPr>
          <a:xfrm>
            <a:off x="3122164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ED0813CF-209D-5683-5AF5-72AF97C4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11186160" cy="602615"/>
          </a:xfrm>
        </p:spPr>
        <p:txBody>
          <a:bodyPr/>
          <a:lstStyle/>
          <a:p>
            <a:r>
              <a:rPr lang="en-US" dirty="0"/>
              <a:t>TERM: OFFSETS</a:t>
            </a:r>
          </a:p>
        </p:txBody>
      </p:sp>
      <p:pic>
        <p:nvPicPr>
          <p:cNvPr id="10" name="Picture 6" descr="A blue line drawing of a factory&#10;&#10;Description automatically generated">
            <a:extLst>
              <a:ext uri="{FF2B5EF4-FFF2-40B4-BE49-F238E27FC236}">
                <a16:creationId xmlns:a16="http://schemas.microsoft.com/office/drawing/2014/main" id="{F587B4DD-0BF5-AD4C-1E3E-BC2BC9D37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61" y="4617642"/>
            <a:ext cx="1743321" cy="143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ue and black cloud with a arrow&#10;&#10;Description automatically generated">
            <a:extLst>
              <a:ext uri="{FF2B5EF4-FFF2-40B4-BE49-F238E27FC236}">
                <a16:creationId xmlns:a16="http://schemas.microsoft.com/office/drawing/2014/main" id="{22001E1A-F458-58E5-9B10-E05E3C38D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843" y="4277926"/>
            <a:ext cx="2135484" cy="213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ED5947-83D7-8C88-9477-8E40231FE8D7}"/>
              </a:ext>
            </a:extLst>
          </p:cNvPr>
          <p:cNvCxnSpPr>
            <a:cxnSpLocks/>
          </p:cNvCxnSpPr>
          <p:nvPr/>
        </p:nvCxnSpPr>
        <p:spPr>
          <a:xfrm>
            <a:off x="5656634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5230B22-9713-B216-BA02-07142D1D1588}"/>
              </a:ext>
            </a:extLst>
          </p:cNvPr>
          <p:cNvCxnSpPr>
            <a:cxnSpLocks/>
          </p:cNvCxnSpPr>
          <p:nvPr/>
        </p:nvCxnSpPr>
        <p:spPr>
          <a:xfrm>
            <a:off x="8365280" y="5186598"/>
            <a:ext cx="639563" cy="0"/>
          </a:xfrm>
          <a:prstGeom prst="straightConnector1">
            <a:avLst/>
          </a:prstGeom>
          <a:ln w="76200"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5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EE8704-BB58-A309-F36A-BC270180D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435261"/>
            <a:ext cx="5562600" cy="5312780"/>
          </a:xfrm>
        </p:spPr>
        <p:txBody>
          <a:bodyPr>
            <a:normAutofit/>
          </a:bodyPr>
          <a:lstStyle/>
          <a:p>
            <a:r>
              <a:rPr lang="en-US" dirty="0"/>
              <a:t>Quality carbon credits encompass several aspects:</a:t>
            </a:r>
          </a:p>
          <a:p>
            <a:pPr lvl="1"/>
            <a:r>
              <a:rPr lang="en-US" dirty="0"/>
              <a:t>Ensuring a carbon credit is equivalent to 1 ton of CO</a:t>
            </a:r>
            <a:r>
              <a:rPr lang="en-US" baseline="-25000" dirty="0"/>
              <a:t>2</a:t>
            </a:r>
            <a:r>
              <a:rPr lang="en-US" dirty="0"/>
              <a:t>e through the processes of </a:t>
            </a:r>
            <a:r>
              <a:rPr lang="en-US" b="1" dirty="0"/>
              <a:t>measurement, reporting</a:t>
            </a:r>
            <a:r>
              <a:rPr lang="en-US" dirty="0"/>
              <a:t>, and </a:t>
            </a:r>
            <a:r>
              <a:rPr lang="en-US" b="1" dirty="0"/>
              <a:t>verification</a:t>
            </a:r>
          </a:p>
          <a:p>
            <a:pPr lvl="1"/>
            <a:r>
              <a:rPr lang="en-US" dirty="0"/>
              <a:t>Concepts of </a:t>
            </a:r>
            <a:r>
              <a:rPr lang="en-US" b="1" dirty="0"/>
              <a:t>additionality, permanence</a:t>
            </a:r>
            <a:r>
              <a:rPr lang="en-US" dirty="0"/>
              <a:t>, and </a:t>
            </a:r>
            <a:r>
              <a:rPr lang="en-US" b="1" dirty="0"/>
              <a:t>avoiding double counting </a:t>
            </a:r>
          </a:p>
          <a:p>
            <a:r>
              <a:rPr lang="en-US" dirty="0"/>
              <a:t>There is no generally accepted quality assurance or measurement scheme so assessment of quality falls to the carbon markets and buyers of carbon credits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49E656-AEF2-01AC-0A44-EBF249498B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r="8364" b="-317"/>
          <a:stretch/>
        </p:blipFill>
        <p:spPr>
          <a:xfrm>
            <a:off x="6786113" y="2021145"/>
            <a:ext cx="4872487" cy="395139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9B6CBC-8031-6C03-01A8-2CD4FFBA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CONCEPT: QUALITY IN CARBON CREDITS</a:t>
            </a:r>
          </a:p>
        </p:txBody>
      </p:sp>
    </p:spTree>
    <p:extLst>
      <p:ext uri="{BB962C8B-B14F-4D97-AF65-F5344CB8AC3E}">
        <p14:creationId xmlns:p14="http://schemas.microsoft.com/office/powerpoint/2010/main" val="157810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55" y="563019"/>
            <a:ext cx="11248090" cy="131861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C3265"/>
                </a:solidFill>
              </a:rPr>
              <a:t>CONCEPT: MEASUREMENT, MONITORING, REPORTING, VERIFICATION (MMRV)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94CDD36-FFDB-C5E5-EF4C-D09F59D3C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53056"/>
            <a:ext cx="4696969" cy="4608576"/>
          </a:xfrm>
          <a:solidFill>
            <a:schemeClr val="accent1">
              <a:lumMod val="20000"/>
              <a:lumOff val="80000"/>
            </a:schemeClr>
          </a:solidFill>
        </p:spPr>
        <p:txBody>
          <a:bodyPr lIns="360000" tIns="360000" rIns="360000">
            <a:normAutofit/>
          </a:bodyPr>
          <a:lstStyle/>
          <a:p>
            <a:pPr marL="0" indent="0">
              <a:buNone/>
            </a:pP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Measurement, monitoring, reporting, and verification are essential for carbon programs and markets to ensure credibility and transparency for carbon credits.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31272-532E-9ABF-2B79-065AD733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6831" y="2353056"/>
            <a:ext cx="4696969" cy="4848551"/>
          </a:xfrm>
          <a:solidFill>
            <a:schemeClr val="accent1">
              <a:lumMod val="40000"/>
              <a:lumOff val="60000"/>
            </a:schemeClr>
          </a:solidFill>
        </p:spPr>
        <p:txBody>
          <a:bodyPr lIns="360000" tIns="360000" rIns="360000"/>
          <a:lstStyle/>
          <a:p>
            <a:pPr marL="0" indent="0">
              <a:buNone/>
            </a:pP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Different carbon markets may have different requirements for how carbon credits are measured, monitored, reported, and verified. </a:t>
            </a:r>
            <a:endParaRPr lang="en-US" sz="3200" dirty="0"/>
          </a:p>
        </p:txBody>
      </p:sp>
      <p:pic>
        <p:nvPicPr>
          <p:cNvPr id="10" name="Google Shape;156;p1" descr="A blue line drawing of a clipboard with a check mark&#10;&#10;Description automatically generated">
            <a:extLst>
              <a:ext uri="{FF2B5EF4-FFF2-40B4-BE49-F238E27FC236}">
                <a16:creationId xmlns:a16="http://schemas.microsoft.com/office/drawing/2014/main" id="{128B7EDE-92F5-BD4A-AA31-62309C2C39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757" y="4470173"/>
            <a:ext cx="2387827" cy="238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0;p1" descr="A blue and black graphic of a clipboard and a checklist&#10;&#10;Description automatically generated">
            <a:extLst>
              <a:ext uri="{FF2B5EF4-FFF2-40B4-BE49-F238E27FC236}">
                <a16:creationId xmlns:a16="http://schemas.microsoft.com/office/drawing/2014/main" id="{EF61561F-32BE-0F95-8940-6962DECC140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8618" y="4862998"/>
            <a:ext cx="1573393" cy="160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051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7806514B-497B-E234-F918-F2AA9BDD1805}"/>
              </a:ext>
            </a:extLst>
          </p:cNvPr>
          <p:cNvSpPr txBox="1">
            <a:spLocks/>
          </p:cNvSpPr>
          <p:nvPr/>
        </p:nvSpPr>
        <p:spPr>
          <a:xfrm>
            <a:off x="1033272" y="1825625"/>
            <a:ext cx="5262418" cy="3494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b="1" dirty="0"/>
              <a:t>Measurement and Monitoring: </a:t>
            </a:r>
          </a:p>
          <a:p>
            <a:r>
              <a:rPr lang="en-US" sz="2600" dirty="0"/>
              <a:t>Completed directly through methods like soil testing, gas collection</a:t>
            </a:r>
          </a:p>
          <a:p>
            <a:r>
              <a:rPr lang="en-US" sz="2600" dirty="0"/>
              <a:t>Completed indirectly through technology like modeling, benchmarking, and remote sensing</a:t>
            </a:r>
          </a:p>
          <a:p>
            <a:endParaRPr lang="en-US" sz="3200" dirty="0"/>
          </a:p>
        </p:txBody>
      </p:sp>
      <p:pic>
        <p:nvPicPr>
          <p:cNvPr id="6" name="Google Shape;268;p2" descr="A blue magnifying glass and cloud&#10;&#10;Description automatically generated">
            <a:extLst>
              <a:ext uri="{FF2B5EF4-FFF2-40B4-BE49-F238E27FC236}">
                <a16:creationId xmlns:a16="http://schemas.microsoft.com/office/drawing/2014/main" id="{971F3F6D-3D06-AD68-5AF9-F9C336FFDC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272" y="5320145"/>
            <a:ext cx="1063466" cy="104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82;p3" descr="A blue graphic with a magnifying glass and a graph&#10;&#10;Description automatically generated">
            <a:extLst>
              <a:ext uri="{FF2B5EF4-FFF2-40B4-BE49-F238E27FC236}">
                <a16:creationId xmlns:a16="http://schemas.microsoft.com/office/drawing/2014/main" id="{0AB08D53-7081-D88E-4C8C-D335C16D1A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9008" y="5434315"/>
            <a:ext cx="832044" cy="8765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26CE9FE-8280-AD24-3B62-C9120354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2C3265"/>
                </a:solidFill>
              </a:rPr>
              <a:t>TERMS: MEASUREMENT &amp; MONITORING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F5FD0F-6121-729B-865F-C6EAB215B9F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984" y="1556721"/>
            <a:ext cx="3648456" cy="4841748"/>
          </a:xfrm>
          <a:prstGeom prst="rect">
            <a:avLst/>
          </a:prstGeom>
        </p:spPr>
      </p:pic>
      <p:pic>
        <p:nvPicPr>
          <p:cNvPr id="15" name="Google Shape;159;p1" descr="A blue magnifying glass and a black background&#10;&#10;Description automatically generated">
            <a:extLst>
              <a:ext uri="{FF2B5EF4-FFF2-40B4-BE49-F238E27FC236}">
                <a16:creationId xmlns:a16="http://schemas.microsoft.com/office/drawing/2014/main" id="{C7F6CEA9-6164-23BC-8992-0E709D7DD3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3322" y="5435360"/>
            <a:ext cx="692220" cy="87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368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6816FB1-F283-8596-D95D-173D85763F17}"/>
              </a:ext>
            </a:extLst>
          </p:cNvPr>
          <p:cNvSpPr txBox="1">
            <a:spLocks/>
          </p:cNvSpPr>
          <p:nvPr/>
        </p:nvSpPr>
        <p:spPr>
          <a:xfrm>
            <a:off x="0" y="5806226"/>
            <a:ext cx="12192000" cy="1051773"/>
          </a:xfrm>
          <a:prstGeom prst="rect">
            <a:avLst/>
          </a:prstGeom>
          <a:solidFill>
            <a:srgbClr val="BFC4D9"/>
          </a:solidFill>
          <a:ln w="5715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E8C24-53A6-3706-FC31-803C2A4CF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6528" y="1296696"/>
            <a:ext cx="5157787" cy="823912"/>
          </a:xfrm>
        </p:spPr>
        <p:txBody>
          <a:bodyPr/>
          <a:lstStyle/>
          <a:p>
            <a:r>
              <a:rPr lang="en-US" dirty="0"/>
              <a:t>Reporting: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568" y="1558633"/>
            <a:ext cx="5218747" cy="4262438"/>
          </a:xfrm>
        </p:spPr>
        <p:txBody>
          <a:bodyPr>
            <a:noAutofit/>
          </a:bodyPr>
          <a:lstStyle/>
          <a:p>
            <a:pPr marL="342900" indent="-342900"/>
            <a:endParaRPr lang="en-US" dirty="0">
              <a:solidFill>
                <a:srgbClr val="333333"/>
              </a:solidFill>
              <a:highlight>
                <a:srgbClr val="FFFFFF"/>
              </a:highlight>
              <a:latin typeface="DM Sans 14pt" pitchFamily="2" charset="0"/>
            </a:endParaRPr>
          </a:p>
          <a:p>
            <a:pPr marL="342900" indent="-342900"/>
            <a:endParaRPr lang="en-US" dirty="0">
              <a:solidFill>
                <a:srgbClr val="333333"/>
              </a:solidFill>
              <a:highlight>
                <a:srgbClr val="FFFFFF"/>
              </a:highlight>
              <a:latin typeface="DM Sans 14pt" pitchFamily="2" charset="0"/>
            </a:endParaRPr>
          </a:p>
          <a:p>
            <a:pPr marL="342900" indent="-342900"/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Compiling and sharing this information in standardized formats that are aligned with accepted and recognized standards and frameworks</a:t>
            </a:r>
          </a:p>
          <a:p>
            <a:pPr marL="342900" indent="-342900"/>
            <a:r>
              <a:rPr lang="en-US" dirty="0">
                <a:solidFill>
                  <a:srgbClr val="333333"/>
                </a:solidFill>
                <a:highlight>
                  <a:srgbClr val="FFFFFF"/>
                </a:highlight>
              </a:rPr>
              <a:t>M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aking it accessible to stakeholders</a:t>
            </a:r>
          </a:p>
          <a:p>
            <a:pPr marL="342900" indent="-342900"/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DM Sans 14pt" pitchFamily="2" charset="0"/>
            </a:endParaRPr>
          </a:p>
          <a:p>
            <a:pPr marL="0" indent="0">
              <a:buNone/>
            </a:pPr>
            <a:endParaRPr lang="en-US" sz="1600" b="1" i="0" dirty="0">
              <a:solidFill>
                <a:srgbClr val="333333"/>
              </a:solidFill>
              <a:effectLst/>
              <a:highlight>
                <a:srgbClr val="FFFFFF"/>
              </a:highlight>
              <a:latin typeface="open_sansregular"/>
            </a:endParaRP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DM Sans 14pt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501C6-987E-0032-4187-6E99982C1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5328" y="1296696"/>
            <a:ext cx="5183188" cy="823912"/>
          </a:xfrm>
        </p:spPr>
        <p:txBody>
          <a:bodyPr/>
          <a:lstStyle/>
          <a:p>
            <a:r>
              <a:rPr lang="en-US" dirty="0"/>
              <a:t>Verification: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06CAF-ABE2-949C-3B9B-5AF522C20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02929" y="1558633"/>
            <a:ext cx="5335587" cy="42465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Reviewers (ideally from a third-party) audit the reported measurements</a:t>
            </a:r>
          </a:p>
          <a:p>
            <a:r>
              <a:rPr lang="en-US" dirty="0"/>
              <a:t>Ensure reports are accurate </a:t>
            </a:r>
          </a:p>
          <a:p>
            <a:r>
              <a:rPr lang="en-US" dirty="0"/>
              <a:t>Confirms that proper procedures were employed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7603AA02-FB1C-047C-04D9-EF2C8856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69848"/>
            <a:ext cx="11186160" cy="60261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C3265"/>
                </a:solidFill>
              </a:rPr>
              <a:t>TERMS: REPORTING &amp; VERIFICATION</a:t>
            </a:r>
          </a:p>
        </p:txBody>
      </p:sp>
      <p:pic>
        <p:nvPicPr>
          <p:cNvPr id="8" name="Google Shape;188;p1" descr="A blue check mark in a circle&#10;&#10;Description automatically generated">
            <a:extLst>
              <a:ext uri="{FF2B5EF4-FFF2-40B4-BE49-F238E27FC236}">
                <a16:creationId xmlns:a16="http://schemas.microsoft.com/office/drawing/2014/main" id="{25EA244E-2547-502E-3B83-5B1966E70BD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57917" y="5914174"/>
            <a:ext cx="764365" cy="83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37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5B18AE-7C60-8738-A765-5D8AB37561F7}"/>
              </a:ext>
            </a:extLst>
          </p:cNvPr>
          <p:cNvSpPr/>
          <p:nvPr/>
        </p:nvSpPr>
        <p:spPr>
          <a:xfrm>
            <a:off x="0" y="1454727"/>
            <a:ext cx="12219589" cy="5403273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DFEBF7-AA98-171C-B1E2-B91C6C9C5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98" y="2438688"/>
            <a:ext cx="4471557" cy="2964585"/>
          </a:xfrm>
        </p:spPr>
        <p:txBody>
          <a:bodyPr/>
          <a:lstStyle/>
          <a:p>
            <a:r>
              <a:rPr lang="en-US" dirty="0"/>
              <a:t>Actions being taken to generate the credit are additive to what would have been happening already </a:t>
            </a:r>
          </a:p>
          <a:p>
            <a:r>
              <a:rPr lang="en-US" dirty="0"/>
              <a:t>The carbon reduction or removal would not have occurred without the project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80D1E8-9B1A-C5BD-44D4-CAE57C8BDC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6" t="35344" r="27954" b="14286"/>
          <a:stretch/>
        </p:blipFill>
        <p:spPr>
          <a:xfrm>
            <a:off x="5397502" y="1825625"/>
            <a:ext cx="6413500" cy="457009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9149716-A932-9FD4-9E08-62335948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ADDITIONALITY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646E2-DB7B-85A7-0D3C-320F09D1C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8" y="5755548"/>
            <a:ext cx="924801" cy="8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2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2CE7FE-9814-6F10-19FB-80CE4A39CAA4}"/>
              </a:ext>
            </a:extLst>
          </p:cNvPr>
          <p:cNvSpPr/>
          <p:nvPr/>
        </p:nvSpPr>
        <p:spPr>
          <a:xfrm>
            <a:off x="0" y="5424054"/>
            <a:ext cx="12192000" cy="1184564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CC58D-2A8B-F0C4-1576-DD0D888B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A40B-BE10-07CA-2004-970A2782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653540"/>
            <a:ext cx="8344989" cy="3981351"/>
          </a:xfrm>
        </p:spPr>
        <p:txBody>
          <a:bodyPr>
            <a:normAutofit/>
          </a:bodyPr>
          <a:lstStyle/>
          <a:p>
            <a:pPr marL="278222" lvl="1" algn="l"/>
            <a:r>
              <a:rPr lang="en-US" dirty="0"/>
              <a:t>Explain and illustrate the differences between Scope 1, 2, and 3 emissions.</a:t>
            </a:r>
          </a:p>
          <a:p>
            <a:pPr marL="278222" lvl="1" algn="l"/>
            <a:r>
              <a:rPr lang="en-US" dirty="0"/>
              <a:t>Explain concept of carbon markets, how they work, and factors to consider when evaluating potential markets.</a:t>
            </a:r>
          </a:p>
          <a:p>
            <a:pPr marL="278222" lvl="1" algn="l"/>
            <a:r>
              <a:rPr lang="en-US" dirty="0"/>
              <a:t>Highlight evolving opportunities for dairy farmers to participate in carbon markets.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77978DA-5F5D-AC01-EC48-CB41D4949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6" y="1731792"/>
            <a:ext cx="2732314" cy="310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C6BC1-A99B-8DF5-6105-AFA7F5D45EB8}"/>
              </a:ext>
            </a:extLst>
          </p:cNvPr>
          <p:cNvSpPr txBox="1"/>
          <p:nvPr/>
        </p:nvSpPr>
        <p:spPr>
          <a:xfrm>
            <a:off x="175953" y="5655997"/>
            <a:ext cx="118816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100" dirty="0">
                <a:solidFill>
                  <a:srgbClr val="15235F"/>
                </a:solidFill>
              </a:rPr>
              <a:t>Note: Opportunities for dairy farm involvement in carbon markets continue to evolve and it is important to stay informed about new trends and policies. </a:t>
            </a:r>
            <a:endParaRPr lang="en-US" sz="2100" b="1" dirty="0">
              <a:solidFill>
                <a:srgbClr val="1523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66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FBC107-8597-CC0E-542A-9FC50BA7C778}"/>
              </a:ext>
            </a:extLst>
          </p:cNvPr>
          <p:cNvSpPr/>
          <p:nvPr/>
        </p:nvSpPr>
        <p:spPr>
          <a:xfrm>
            <a:off x="6556664" y="1"/>
            <a:ext cx="5662924" cy="6858000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40B554-3C55-B2AC-A120-34E13AFC9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292" y="1350817"/>
            <a:ext cx="6208657" cy="4482824"/>
          </a:xfrm>
        </p:spPr>
        <p:txBody>
          <a:bodyPr>
            <a:normAutofit/>
          </a:bodyPr>
          <a:lstStyle/>
          <a:p>
            <a:r>
              <a:rPr lang="en-US" dirty="0"/>
              <a:t>Refers to the lasting impact of the carbon credit </a:t>
            </a:r>
          </a:p>
          <a:p>
            <a:r>
              <a:rPr lang="en-US" dirty="0"/>
              <a:t>Some carbon programs will specify how long producers are required to maintain their carbon reduction/storage practices</a:t>
            </a:r>
          </a:p>
          <a:p>
            <a:r>
              <a:rPr lang="en-US" dirty="0"/>
              <a:t>Agricultural and land-based removals typically sequester carbon for several decades, whereas geologic storage sequesters carbon for thousands of years</a:t>
            </a:r>
          </a:p>
          <a:p>
            <a:r>
              <a:rPr lang="en-US" dirty="0"/>
              <a:t>It is particularly important to monitor for carbon leakage in land-based dairy GHG removal projects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70A9C6-C97F-13A3-6C2A-04F7F1A6E3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2" t="37332" r="27108" b="14125"/>
          <a:stretch/>
        </p:blipFill>
        <p:spPr>
          <a:xfrm>
            <a:off x="6993082" y="1711451"/>
            <a:ext cx="4961626" cy="298922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2E06DE-1A26-D059-FE9C-69754ACD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PERMANENCE </a:t>
            </a:r>
          </a:p>
        </p:txBody>
      </p:sp>
      <p:pic>
        <p:nvPicPr>
          <p:cNvPr id="5" name="Google Shape;185;p1" descr="A blue check mark on a shield&#10;&#10;Description automatically generated">
            <a:extLst>
              <a:ext uri="{FF2B5EF4-FFF2-40B4-BE49-F238E27FC236}">
                <a16:creationId xmlns:a16="http://schemas.microsoft.com/office/drawing/2014/main" id="{CA72D0D5-6AE2-666A-2361-7C5CD104841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5226" y="5593876"/>
            <a:ext cx="719482" cy="988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639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E72D89-9A75-E989-506A-D94C78536AE9}"/>
              </a:ext>
            </a:extLst>
          </p:cNvPr>
          <p:cNvSpPr/>
          <p:nvPr/>
        </p:nvSpPr>
        <p:spPr>
          <a:xfrm>
            <a:off x="-23432" y="0"/>
            <a:ext cx="5662924" cy="6858000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DD81C-19D5-5321-4E41-887F81F68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7668" y="1685733"/>
            <a:ext cx="5793277" cy="495405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CA" sz="2600" dirty="0">
                <a:solidFill>
                  <a:srgbClr val="000000"/>
                </a:solidFill>
              </a:rPr>
              <a:t>R</a:t>
            </a:r>
            <a:r>
              <a:rPr lang="en-CA" sz="2600" b="0" i="0" u="none" strike="noStrike" dirty="0">
                <a:solidFill>
                  <a:srgbClr val="000000"/>
                </a:solidFill>
                <a:effectLst/>
              </a:rPr>
              <a:t>efers to the concept that one ton of GHG emissions reduced or removed is not counted, issued and/or claimed more than once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CA" sz="26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en-CA" sz="2600" b="0" i="0" u="none" strike="noStrike" dirty="0">
                <a:solidFill>
                  <a:srgbClr val="000000"/>
                </a:solidFill>
                <a:effectLst/>
              </a:rPr>
              <a:t>When carbon credits are transacted through carbon markets, actions should be taken to ensure that the same credit is not issued to multiple parties</a:t>
            </a:r>
          </a:p>
          <a:p>
            <a:pPr marL="0" indent="0">
              <a:spcBef>
                <a:spcPts val="0"/>
              </a:spcBef>
              <a:buNone/>
            </a:pPr>
            <a:endParaRPr lang="en-CA" sz="2600" b="0" i="0" u="none" strike="noStrike" dirty="0">
              <a:solidFill>
                <a:srgbClr val="000000"/>
              </a:solidFill>
              <a:effectLst/>
            </a:endParaRPr>
          </a:p>
          <a:p>
            <a:pPr>
              <a:spcBef>
                <a:spcPts val="0"/>
              </a:spcBef>
            </a:pPr>
            <a:r>
              <a:rPr lang="en-CA" sz="2600" dirty="0">
                <a:solidFill>
                  <a:srgbClr val="000000"/>
                </a:solidFill>
              </a:rPr>
              <a:t>T</a:t>
            </a:r>
            <a:r>
              <a:rPr lang="en-CA" sz="2600" b="0" i="0" u="none" strike="noStrike" dirty="0">
                <a:solidFill>
                  <a:srgbClr val="000000"/>
                </a:solidFill>
                <a:effectLst/>
              </a:rPr>
              <a:t>he credit is only counted and claimed by the purchaser, and their supply chain, exclusively</a:t>
            </a:r>
            <a:endParaRPr lang="en-CA" sz="2600" b="0" dirty="0">
              <a:effectLst/>
            </a:endParaRPr>
          </a:p>
          <a:p>
            <a:pPr marL="0" indent="0">
              <a:buNone/>
            </a:pPr>
            <a:br>
              <a:rPr lang="en-CA" dirty="0"/>
            </a:br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FFA4347-43C9-930D-93F3-8C6162ABBBF6}"/>
              </a:ext>
            </a:extLst>
          </p:cNvPr>
          <p:cNvSpPr txBox="1">
            <a:spLocks/>
          </p:cNvSpPr>
          <p:nvPr/>
        </p:nvSpPr>
        <p:spPr>
          <a:xfrm>
            <a:off x="5777197" y="310829"/>
            <a:ext cx="6264332" cy="1282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CONCEPT: AVOIDING DOUBLE COUNTING, ISSUANCE, AND CLAIMING  </a:t>
            </a:r>
          </a:p>
        </p:txBody>
      </p:sp>
      <p:pic>
        <p:nvPicPr>
          <p:cNvPr id="8" name="Google Shape;159;p1" descr="A blue magnifying glass and a black background&#10;&#10;Description automatically generated">
            <a:extLst>
              <a:ext uri="{FF2B5EF4-FFF2-40B4-BE49-F238E27FC236}">
                <a16:creationId xmlns:a16="http://schemas.microsoft.com/office/drawing/2014/main" id="{677FF8D7-8CE5-98DB-1854-1F865D4616D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10402" y="5776445"/>
            <a:ext cx="610543" cy="7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0B889-BDC3-B2FF-A91C-1BA596608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54" t="24581" r="13341"/>
          <a:stretch/>
        </p:blipFill>
        <p:spPr>
          <a:xfrm>
            <a:off x="310326" y="1194900"/>
            <a:ext cx="4995408" cy="458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1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30" y="2457522"/>
            <a:ext cx="9851159" cy="2852737"/>
          </a:xfrm>
        </p:spPr>
        <p:txBody>
          <a:bodyPr/>
          <a:lstStyle/>
          <a:p>
            <a:r>
              <a:rPr lang="en-US" dirty="0"/>
              <a:t>Opportunities for Dairy Farmers in Carbon Markets</a:t>
            </a:r>
          </a:p>
        </p:txBody>
      </p:sp>
    </p:spTree>
    <p:extLst>
      <p:ext uri="{BB962C8B-B14F-4D97-AF65-F5344CB8AC3E}">
        <p14:creationId xmlns:p14="http://schemas.microsoft.com/office/powerpoint/2010/main" val="3496425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5148580" y="1484028"/>
            <a:ext cx="6616700" cy="4824175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0" i="0" u="none" strike="noStrike" dirty="0">
                <a:solidFill>
                  <a:srgbClr val="000000"/>
                </a:solidFill>
                <a:effectLst/>
              </a:rPr>
              <a:t>LCFS requires that the carbon intensity of transportation fuels be reduced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b="0" i="0" u="none" strike="noStrike" dirty="0">
                <a:solidFill>
                  <a:srgbClr val="000000"/>
                </a:solidFill>
                <a:effectLst/>
              </a:rPr>
              <a:t> Digesters allow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</a:rPr>
              <a:t>R</a:t>
            </a:r>
            <a:r>
              <a:rPr lang="en-CA" sz="2400" b="0" i="0" u="none" strike="noStrike" dirty="0">
                <a:solidFill>
                  <a:srgbClr val="000000"/>
                </a:solidFill>
                <a:effectLst/>
              </a:rPr>
              <a:t>eduction in emissions on-farm through the capture of gases released from manure storage (which can be sold as carbon credits)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0000"/>
                </a:solidFill>
              </a:rPr>
              <a:t>C</a:t>
            </a:r>
            <a:r>
              <a:rPr lang="en-CA" sz="2400" b="0" i="0" u="none" strike="noStrike" dirty="0">
                <a:solidFill>
                  <a:srgbClr val="000000"/>
                </a:solidFill>
                <a:effectLst/>
              </a:rPr>
              <a:t>reation of biofuel that can then be used as an alternative</a:t>
            </a:r>
            <a:r>
              <a:rPr lang="en-CA" sz="2400" b="0" i="0" u="none" strike="noStrike" dirty="0">
                <a:solidFill>
                  <a:schemeClr val="tx1"/>
                </a:solidFill>
                <a:effectLst/>
              </a:rPr>
              <a:t>, lower carbon fuel than traditional natural gas</a:t>
            </a:r>
            <a:endParaRPr lang="en-US" sz="2400" b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358816"/>
            <a:ext cx="10765999" cy="15978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C3265"/>
                </a:solidFill>
              </a:rPr>
              <a:t>LOW CARBON FUEL STANDARD (LCFS) AND DIGESTER MARKETS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0E3A91B-CCA1-5C08-96B7-EDC44F3D7F66}"/>
              </a:ext>
            </a:extLst>
          </p:cNvPr>
          <p:cNvSpPr txBox="1">
            <a:spLocks/>
          </p:cNvSpPr>
          <p:nvPr/>
        </p:nvSpPr>
        <p:spPr>
          <a:xfrm>
            <a:off x="6658791" y="1956687"/>
            <a:ext cx="499981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22015-116E-C515-03B9-2E48A1AEE2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8" t="33396" r="37015" b="14019"/>
          <a:stretch/>
        </p:blipFill>
        <p:spPr>
          <a:xfrm>
            <a:off x="315818" y="1956687"/>
            <a:ext cx="4357279" cy="37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60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CC93-78E8-82C8-209D-A8FCACF871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4B1F1-3DA4-CADE-9598-E4580AE3DAB8}"/>
              </a:ext>
            </a:extLst>
          </p:cNvPr>
          <p:cNvSpPr/>
          <p:nvPr/>
        </p:nvSpPr>
        <p:spPr>
          <a:xfrm>
            <a:off x="596897" y="1731962"/>
            <a:ext cx="5181599" cy="4445001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A28903-1830-26FC-558F-9B590505A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2537" y="2352357"/>
            <a:ext cx="4661077" cy="31561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Markets are still emerging, but they hold potential as an opportunity to support carbon sequestration through:</a:t>
            </a:r>
          </a:p>
          <a:p>
            <a:r>
              <a:rPr lang="en-US" sz="2600" dirty="0"/>
              <a:t>Rotational grazing</a:t>
            </a:r>
          </a:p>
          <a:p>
            <a:r>
              <a:rPr lang="en-US" sz="2600" dirty="0"/>
              <a:t>Tree planting</a:t>
            </a:r>
          </a:p>
          <a:p>
            <a:r>
              <a:rPr lang="en-US" sz="2600" dirty="0"/>
              <a:t>Improved land use practices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4A672-9CAA-AB83-4E47-9B8A702F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838" y="550872"/>
            <a:ext cx="5821264" cy="1274754"/>
          </a:xfrm>
        </p:spPr>
        <p:txBody>
          <a:bodyPr>
            <a:normAutofit/>
          </a:bodyPr>
          <a:lstStyle/>
          <a:p>
            <a:r>
              <a:rPr lang="en-US" sz="3600" dirty="0"/>
              <a:t>CARBON SEQUESTRATION MARKETS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A8B86-BFE7-7A19-37FA-B21296ACF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7"/>
          <a:stretch/>
        </p:blipFill>
        <p:spPr>
          <a:xfrm>
            <a:off x="6261102" y="0"/>
            <a:ext cx="667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0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2CE7FE-9814-6F10-19FB-80CE4A39CAA4}"/>
              </a:ext>
            </a:extLst>
          </p:cNvPr>
          <p:cNvSpPr/>
          <p:nvPr/>
        </p:nvSpPr>
        <p:spPr>
          <a:xfrm>
            <a:off x="0" y="5146843"/>
            <a:ext cx="12192000" cy="1184564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2A40B-BE10-07CA-2004-970A2782A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583798"/>
            <a:ext cx="5623560" cy="3981351"/>
          </a:xfrm>
        </p:spPr>
        <p:txBody>
          <a:bodyPr>
            <a:normAutofit/>
          </a:bodyPr>
          <a:lstStyle/>
          <a:p>
            <a:pPr marL="278222" lvl="1" algn="l"/>
            <a:r>
              <a:rPr lang="en-US" dirty="0"/>
              <a:t>Emerging opportunities in reducing enteric methane emissions through feed additives</a:t>
            </a:r>
          </a:p>
          <a:p>
            <a:pPr marL="278222" lvl="1" algn="l"/>
            <a:r>
              <a:rPr lang="en-US" dirty="0"/>
              <a:t>Always confirm that an additive is authorized and registered to mitigate methane emissions before feeding it for that purpose</a:t>
            </a:r>
          </a:p>
          <a:p>
            <a:pPr marL="278222" lvl="1"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C6BC1-A99B-8DF5-6105-AFA7F5D45EB8}"/>
              </a:ext>
            </a:extLst>
          </p:cNvPr>
          <p:cNvSpPr txBox="1"/>
          <p:nvPr/>
        </p:nvSpPr>
        <p:spPr>
          <a:xfrm>
            <a:off x="155171" y="5298302"/>
            <a:ext cx="1188165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100" dirty="0">
                <a:solidFill>
                  <a:srgbClr val="15235F"/>
                </a:solidFill>
              </a:rPr>
              <a:t>Other markets may develop around water management and biodiversity, 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15235F"/>
                </a:solidFill>
              </a:rPr>
              <a:t>with new opportunities for dairy farmers.</a:t>
            </a:r>
          </a:p>
          <a:p>
            <a:pPr marL="0" indent="0" algn="ctr">
              <a:buNone/>
            </a:pPr>
            <a:endParaRPr lang="en-US" sz="2100" b="1" dirty="0">
              <a:solidFill>
                <a:srgbClr val="15235F"/>
              </a:solidFill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0D7CAE8-194A-09A5-2EE9-86E9AD68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97870"/>
            <a:ext cx="6136704" cy="921098"/>
          </a:xfrm>
        </p:spPr>
        <p:txBody>
          <a:bodyPr>
            <a:normAutofit/>
          </a:bodyPr>
          <a:lstStyle/>
          <a:p>
            <a:r>
              <a:rPr lang="en-US" dirty="0"/>
              <a:t>FEED ADDITIVE MARKETS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C4348D-0B28-660F-F4A6-67520DC8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572" y="378350"/>
            <a:ext cx="4178855" cy="43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50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81D96-1E32-F42C-162A-EA2212B9C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46" b="29467"/>
          <a:stretch/>
        </p:blipFill>
        <p:spPr>
          <a:xfrm>
            <a:off x="-25225" y="4993446"/>
            <a:ext cx="12217225" cy="1864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A59E1F-90A3-298C-88D8-88C9856EE755}"/>
              </a:ext>
            </a:extLst>
          </p:cNvPr>
          <p:cNvSpPr/>
          <p:nvPr/>
        </p:nvSpPr>
        <p:spPr>
          <a:xfrm>
            <a:off x="1" y="4993446"/>
            <a:ext cx="12192000" cy="1864554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0E37F22D-BC52-0074-782E-0D56B9D46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788" y="1350820"/>
            <a:ext cx="10485094" cy="2833254"/>
          </a:xfrm>
        </p:spPr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There are ongoing efforts to improve technological advancements related to carbon markets (e.g., improved modeling methods) and practices for carbon reduction and sequestration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Accounting guidance continues to evolve following target setting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Policy developments and regulatory changes continue to impact carbon pricing and market participation as new compliance markets and standards come into effect</a:t>
            </a:r>
            <a:endParaRPr lang="en-CA" b="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425F7993-8A32-5CC5-AF65-FC1740C95571}"/>
              </a:ext>
            </a:extLst>
          </p:cNvPr>
          <p:cNvSpPr txBox="1">
            <a:spLocks/>
          </p:cNvSpPr>
          <p:nvPr/>
        </p:nvSpPr>
        <p:spPr>
          <a:xfrm>
            <a:off x="472439" y="497870"/>
            <a:ext cx="9004069" cy="92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600" b="1" i="0" u="none" strike="noStrike" dirty="0">
                <a:solidFill>
                  <a:srgbClr val="162461"/>
                </a:solidFill>
                <a:effectLst/>
              </a:rPr>
              <a:t>WHERE DO </a:t>
            </a:r>
            <a:r>
              <a:rPr lang="en-CA" b="1" dirty="0">
                <a:solidFill>
                  <a:srgbClr val="162461"/>
                </a:solidFill>
              </a:rPr>
              <a:t>W</a:t>
            </a:r>
            <a:r>
              <a:rPr lang="en-CA" sz="3600" b="1" i="0" u="none" strike="noStrike" dirty="0">
                <a:solidFill>
                  <a:srgbClr val="162461"/>
                </a:solidFill>
                <a:effectLst/>
              </a:rPr>
              <a:t>E </a:t>
            </a:r>
            <a:r>
              <a:rPr lang="en-CA" b="1" dirty="0">
                <a:solidFill>
                  <a:srgbClr val="162461"/>
                </a:solidFill>
              </a:rPr>
              <a:t>G</a:t>
            </a:r>
            <a:r>
              <a:rPr lang="en-CA" sz="3600" b="1" i="0" u="none" strike="noStrike" dirty="0">
                <a:solidFill>
                  <a:srgbClr val="162461"/>
                </a:solidFill>
                <a:effectLst/>
              </a:rPr>
              <a:t>O </a:t>
            </a:r>
            <a:r>
              <a:rPr lang="en-CA" b="1" dirty="0">
                <a:solidFill>
                  <a:srgbClr val="162461"/>
                </a:solidFill>
              </a:rPr>
              <a:t>F</a:t>
            </a:r>
            <a:r>
              <a:rPr lang="en-CA" sz="3600" b="1" i="0" u="none" strike="noStrike" dirty="0">
                <a:solidFill>
                  <a:srgbClr val="162461"/>
                </a:solidFill>
                <a:effectLst/>
              </a:rPr>
              <a:t>ROM </a:t>
            </a:r>
            <a:r>
              <a:rPr lang="en-CA" b="1" dirty="0">
                <a:solidFill>
                  <a:srgbClr val="162461"/>
                </a:solidFill>
              </a:rPr>
              <a:t>H</a:t>
            </a:r>
            <a:r>
              <a:rPr lang="en-CA" sz="3600" b="1" i="0" u="none" strike="noStrike" dirty="0">
                <a:solidFill>
                  <a:srgbClr val="162461"/>
                </a:solidFill>
                <a:effectLst/>
              </a:rPr>
              <a:t>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00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5DCDBC-1D14-50FE-6128-0B9D06889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2934"/>
            <a:ext cx="10515600" cy="2852737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91179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2" name="Content Placeholder 7">
            <a:extLst>
              <a:ext uri="{FF2B5EF4-FFF2-40B4-BE49-F238E27FC236}">
                <a16:creationId xmlns:a16="http://schemas.microsoft.com/office/drawing/2014/main" id="{398E4728-986C-AB0C-3AA5-6D853EEA7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68161"/>
              </p:ext>
            </p:extLst>
          </p:nvPr>
        </p:nvGraphicFramePr>
        <p:xfrm>
          <a:off x="252562" y="1335837"/>
          <a:ext cx="11466998" cy="429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F33F793-57A2-02E9-E550-86A7A78621B9}"/>
              </a:ext>
            </a:extLst>
          </p:cNvPr>
          <p:cNvSpPr/>
          <p:nvPr/>
        </p:nvSpPr>
        <p:spPr>
          <a:xfrm>
            <a:off x="0" y="6203372"/>
            <a:ext cx="12219589" cy="654627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F22004B6-894D-DC11-FCA2-1CB07FF75CFA}"/>
              </a:ext>
            </a:extLst>
          </p:cNvPr>
          <p:cNvSpPr txBox="1">
            <a:spLocks/>
          </p:cNvSpPr>
          <p:nvPr/>
        </p:nvSpPr>
        <p:spPr>
          <a:xfrm>
            <a:off x="472439" y="497870"/>
            <a:ext cx="9004069" cy="921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7079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5E570-E523-8195-8179-1C87506C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AGENDA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424D-21DE-8504-87AD-AF512288B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424940"/>
            <a:ext cx="4556760" cy="4762182"/>
          </a:xfrm>
        </p:spPr>
        <p:txBody>
          <a:bodyPr>
            <a:normAutofit/>
          </a:bodyPr>
          <a:lstStyle/>
          <a:p>
            <a:r>
              <a:rPr lang="en-US" dirty="0"/>
              <a:t>The Differences Between Scope 1, 2, and 3 Emissions </a:t>
            </a:r>
          </a:p>
          <a:p>
            <a:r>
              <a:rPr lang="en-US" dirty="0">
                <a:solidFill>
                  <a:srgbClr val="000000"/>
                </a:solidFill>
              </a:rPr>
              <a:t>Understanding Carbon Markets </a:t>
            </a:r>
            <a:endParaRPr lang="en-US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dirty="0">
                <a:solidFill>
                  <a:srgbClr val="000000"/>
                </a:solidFill>
              </a:rPr>
              <a:t>How to Evaluate a Carbon Market</a:t>
            </a:r>
          </a:p>
          <a:p>
            <a:r>
              <a:rPr lang="en-US" dirty="0">
                <a:solidFill>
                  <a:srgbClr val="000000"/>
                </a:solidFill>
              </a:rPr>
              <a:t>How Dairy Farms Can Participate in Carbon Markets</a:t>
            </a:r>
            <a:endParaRPr lang="en-US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i="0" u="none" strike="noStrike" dirty="0">
                <a:solidFill>
                  <a:srgbClr val="000000"/>
                </a:solidFill>
                <a:effectLst/>
              </a:rPr>
              <a:t>Key Takeaways</a:t>
            </a:r>
          </a:p>
          <a:p>
            <a:pPr marL="0" indent="0">
              <a:buNone/>
            </a:pPr>
            <a:endParaRPr lang="en-US" dirty="0">
              <a:latin typeface="DM Sans 14pt" pitchFamily="2" charset="0"/>
            </a:endParaRPr>
          </a:p>
        </p:txBody>
      </p:sp>
      <p:pic>
        <p:nvPicPr>
          <p:cNvPr id="7" name="Picture 6" descr="A group of cows standing in a field&#10;&#10;Description automatically generated">
            <a:extLst>
              <a:ext uri="{FF2B5EF4-FFF2-40B4-BE49-F238E27FC236}">
                <a16:creationId xmlns:a16="http://schemas.microsoft.com/office/drawing/2014/main" id="{862C0FD9-B03E-9A5E-3C81-F7AA1AEB1E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r="-1" b="9560"/>
          <a:stretch/>
        </p:blipFill>
        <p:spPr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5218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E38976-11FC-F3DC-1082-232365CE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37" y="2345531"/>
            <a:ext cx="10941050" cy="2852737"/>
          </a:xfrm>
        </p:spPr>
        <p:txBody>
          <a:bodyPr/>
          <a:lstStyle/>
          <a:p>
            <a:r>
              <a:rPr lang="en-US" dirty="0"/>
              <a:t>Different Types of Emissions: </a:t>
            </a:r>
            <a:br>
              <a:rPr lang="en-US" dirty="0"/>
            </a:br>
            <a:r>
              <a:rPr lang="en-US" dirty="0"/>
              <a:t>Scope 1, 2, and 3</a:t>
            </a:r>
          </a:p>
        </p:txBody>
      </p:sp>
    </p:spTree>
    <p:extLst>
      <p:ext uri="{BB962C8B-B14F-4D97-AF65-F5344CB8AC3E}">
        <p14:creationId xmlns:p14="http://schemas.microsoft.com/office/powerpoint/2010/main" val="164643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939" y="1386282"/>
            <a:ext cx="4629160" cy="4351338"/>
          </a:xfrm>
        </p:spPr>
        <p:txBody>
          <a:bodyPr anchor="ctr">
            <a:noAutofit/>
          </a:bodyPr>
          <a:lstStyle/>
          <a:p>
            <a:pPr>
              <a:spcAft>
                <a:spcPts val="1000"/>
              </a:spcAft>
            </a:pPr>
            <a:r>
              <a:rPr lang="en-CA" dirty="0">
                <a:solidFill>
                  <a:srgbClr val="000000"/>
                </a:solidFill>
              </a:rPr>
              <a:t>A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 company or organization’s emissions are divided into </a:t>
            </a:r>
            <a:r>
              <a:rPr lang="en-CA" b="1" i="0" u="none" strike="noStrike" dirty="0">
                <a:solidFill>
                  <a:srgbClr val="000000"/>
                </a:solidFill>
                <a:effectLst/>
              </a:rPr>
              <a:t>scopes</a:t>
            </a: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 to account for the different types of direct and indirect emissions</a:t>
            </a:r>
          </a:p>
          <a:p>
            <a:pPr>
              <a:spcAft>
                <a:spcPts val="1000"/>
              </a:spcAft>
            </a:pPr>
            <a:r>
              <a:rPr lang="en-CA" b="0" i="0" u="none" strike="noStrike" dirty="0">
                <a:solidFill>
                  <a:srgbClr val="000000"/>
                </a:solidFill>
                <a:effectLst/>
              </a:rPr>
              <a:t>Scope categorization varies based on company perspective, or where they are in the value chain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670878"/>
            <a:ext cx="4886960" cy="776922"/>
          </a:xfrm>
        </p:spPr>
        <p:txBody>
          <a:bodyPr anchor="ctr">
            <a:noAutofit/>
          </a:bodyPr>
          <a:lstStyle/>
          <a:p>
            <a:r>
              <a:rPr lang="en-US" cap="all" dirty="0"/>
              <a:t>Types of Emissions 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A4A7C5-7E22-821D-FAE3-8E5307A0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607" y="3582486"/>
            <a:ext cx="4615374" cy="30674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4FFEE05-A7ED-B314-314A-E1099BBFEDF2}"/>
              </a:ext>
            </a:extLst>
          </p:cNvPr>
          <p:cNvSpPr/>
          <p:nvPr/>
        </p:nvSpPr>
        <p:spPr>
          <a:xfrm>
            <a:off x="5640626" y="0"/>
            <a:ext cx="1421754" cy="6857999"/>
          </a:xfrm>
          <a:prstGeom prst="rect">
            <a:avLst/>
          </a:prstGeom>
          <a:solidFill>
            <a:srgbClr val="BFC4D9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</p:txBody>
      </p:sp>
      <p:pic>
        <p:nvPicPr>
          <p:cNvPr id="18" name="Picture 17" descr="A large truck with a large tank&#10;&#10;Description automatically generated">
            <a:extLst>
              <a:ext uri="{FF2B5EF4-FFF2-40B4-BE49-F238E27FC236}">
                <a16:creationId xmlns:a16="http://schemas.microsoft.com/office/drawing/2014/main" id="{B79F8639-D618-6B9A-F39C-6D0533299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07" y="208065"/>
            <a:ext cx="4615374" cy="30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19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7191BC-CB63-2F5D-4252-92BF7E4802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</a:blip>
          <a:srcRect l="-94" t="-358" r="65510" b="358"/>
          <a:stretch/>
        </p:blipFill>
        <p:spPr>
          <a:xfrm>
            <a:off x="11094076" y="2136387"/>
            <a:ext cx="964469" cy="4186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2F9AE0-950C-0379-E0E4-2A222C5C38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</a:blip>
          <a:srcRect l="82058" t="25466" r="-2358" b="6046"/>
          <a:stretch/>
        </p:blipFill>
        <p:spPr>
          <a:xfrm flipH="1">
            <a:off x="1109499" y="1879437"/>
            <a:ext cx="1281211" cy="28638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65248F-A7F0-9ED5-2BE2-F44041045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0644" r="29046" b="3630"/>
          <a:stretch/>
        </p:blipFill>
        <p:spPr>
          <a:xfrm>
            <a:off x="10025577" y="2152744"/>
            <a:ext cx="1112537" cy="28590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05AAE7-9758-F1C2-10DB-119A4D7954CE}"/>
              </a:ext>
            </a:extLst>
          </p:cNvPr>
          <p:cNvSpPr/>
          <p:nvPr/>
        </p:nvSpPr>
        <p:spPr>
          <a:xfrm rot="5400000">
            <a:off x="2768577" y="3008702"/>
            <a:ext cx="6858003" cy="840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B9CF2B-3383-8BF7-08A3-41D6FDB964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0644" r="29046" b="3630"/>
          <a:stretch/>
        </p:blipFill>
        <p:spPr>
          <a:xfrm>
            <a:off x="3468769" y="1884218"/>
            <a:ext cx="1112537" cy="285909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19" y="518922"/>
            <a:ext cx="4329881" cy="1365296"/>
          </a:xfrm>
        </p:spPr>
        <p:txBody>
          <a:bodyPr anchor="ctr">
            <a:noAutofit/>
          </a:bodyPr>
          <a:lstStyle/>
          <a:p>
            <a:r>
              <a:rPr lang="en-US" dirty="0"/>
              <a:t>SCOPE 1:</a:t>
            </a:r>
            <a:br>
              <a:rPr lang="en-US" dirty="0"/>
            </a:br>
            <a:r>
              <a:rPr lang="en-US" sz="2800" dirty="0">
                <a:latin typeface="+mn-lt"/>
              </a:rPr>
              <a:t>Emissions controlled by the company directly</a:t>
            </a:r>
            <a:endParaRPr lang="en-US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 txBox="1">
            <a:spLocks/>
          </p:cNvSpPr>
          <p:nvPr/>
        </p:nvSpPr>
        <p:spPr>
          <a:xfrm>
            <a:off x="6801096" y="518922"/>
            <a:ext cx="5068025" cy="1629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/>
              <a:t>SCOPE 2:</a:t>
            </a:r>
            <a:br>
              <a:rPr lang="en-US" dirty="0"/>
            </a:br>
            <a:r>
              <a:rPr lang="en-US" sz="2900" dirty="0">
                <a:latin typeface="+mn-lt"/>
              </a:rPr>
              <a:t>Emissions that occur elsewhere but that a company has operational control over</a:t>
            </a:r>
            <a:endParaRPr lang="en-US" sz="4100" dirty="0"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1F4789-8824-3831-BFE9-8E5DF07EE1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62" r="36688"/>
          <a:stretch/>
        </p:blipFill>
        <p:spPr>
          <a:xfrm>
            <a:off x="2356292" y="1874657"/>
            <a:ext cx="1112537" cy="419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3AC366-96CD-CA70-568F-42745356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</a:blip>
          <a:srcRect l="-94" t="-358" r="65510" b="358"/>
          <a:stretch/>
        </p:blipFill>
        <p:spPr>
          <a:xfrm>
            <a:off x="4567574" y="1884218"/>
            <a:ext cx="964469" cy="4186335"/>
          </a:xfrm>
          <a:prstGeom prst="rect">
            <a:avLst/>
          </a:prstGeom>
        </p:spPr>
      </p:pic>
      <p:pic>
        <p:nvPicPr>
          <p:cNvPr id="10" name="Picture 9" descr="A farm with a large building and corn field&#10;&#10;Description automatically generated">
            <a:extLst>
              <a:ext uri="{FF2B5EF4-FFF2-40B4-BE49-F238E27FC236}">
                <a16:creationId xmlns:a16="http://schemas.microsoft.com/office/drawing/2014/main" id="{00021094-91B2-66FB-8732-C86593AD7E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84365"/>
          <a:stretch/>
        </p:blipFill>
        <p:spPr>
          <a:xfrm>
            <a:off x="300649" y="1884218"/>
            <a:ext cx="964787" cy="418633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669052-3F31-BDCE-3E82-AED553BE40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</a:blip>
          <a:srcRect l="82058" t="25466" r="-2358" b="6046"/>
          <a:stretch/>
        </p:blipFill>
        <p:spPr>
          <a:xfrm flipH="1">
            <a:off x="7624405" y="2147963"/>
            <a:ext cx="1281211" cy="2863875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418" y="4645891"/>
            <a:ext cx="5304641" cy="2122762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For a milk processor, an example of scope 1 emissions includes the tailpipe emissions from fuel combusted by milk trucks during milk transport, assuming the processor owns or controls the truck fleet.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E9C0E-B530-7AD5-412E-2A9BA7C15D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 amt="6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662" r="36688"/>
          <a:stretch/>
        </p:blipFill>
        <p:spPr>
          <a:xfrm>
            <a:off x="8905960" y="2147963"/>
            <a:ext cx="1112537" cy="4191115"/>
          </a:xfrm>
          <a:prstGeom prst="rect">
            <a:avLst/>
          </a:prstGeom>
        </p:spPr>
      </p:pic>
      <p:pic>
        <p:nvPicPr>
          <p:cNvPr id="15" name="Picture 14" descr="A farm with a large building and corn field&#10;&#10;Description automatically generated">
            <a:extLst>
              <a:ext uri="{FF2B5EF4-FFF2-40B4-BE49-F238E27FC236}">
                <a16:creationId xmlns:a16="http://schemas.microsoft.com/office/drawing/2014/main" id="{22D9E1A0-4981-6611-47B9-C75CAD81A5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84365"/>
          <a:stretch/>
        </p:blipFill>
        <p:spPr>
          <a:xfrm>
            <a:off x="6813015" y="2147963"/>
            <a:ext cx="964787" cy="418633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17D313B-A559-259F-9CE5-74E491CE6614}"/>
              </a:ext>
            </a:extLst>
          </p:cNvPr>
          <p:cNvSpPr txBox="1">
            <a:spLocks/>
          </p:cNvSpPr>
          <p:nvPr/>
        </p:nvSpPr>
        <p:spPr>
          <a:xfrm>
            <a:off x="6801096" y="4645891"/>
            <a:ext cx="5390904" cy="199505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For a milk processor, an example of scope 2 emissions includes the emissions associated with producing and transmitting the energy used to light their buildings and power their machines.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BA25E-AC0E-A251-3988-848ACFEB087E}"/>
              </a:ext>
            </a:extLst>
          </p:cNvPr>
          <p:cNvSpPr/>
          <p:nvPr/>
        </p:nvSpPr>
        <p:spPr>
          <a:xfrm>
            <a:off x="0" y="1874657"/>
            <a:ext cx="5594059" cy="273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032C5E-510C-4A0D-448F-A51969BAB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882" y="2218065"/>
            <a:ext cx="5300894" cy="4351338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dirty="0">
                <a:highlight>
                  <a:srgbClr val="FFFFFF"/>
                </a:highlight>
              </a:rPr>
              <a:t>For a milk processor, an example of scope 3 emissions includes all the on-farm emissions from the production of the raw milk such as: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highlight>
                  <a:srgbClr val="FFFFFF"/>
                </a:highlight>
              </a:rPr>
              <a:t>Manure management and storage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highlight>
                  <a:srgbClr val="FFFFFF"/>
                </a:highlight>
              </a:rPr>
              <a:t>Enteric fermentation from cows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highlight>
                  <a:srgbClr val="FFFFFF"/>
                </a:highlight>
              </a:rPr>
              <a:t>Growing, fertilizing, and harvesting crops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highlight>
                  <a:srgbClr val="FFFFFF"/>
                </a:highlight>
              </a:rPr>
              <a:t>Farm energy consumption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E6E0602-9084-057C-153F-2C16FC0B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564" y="569870"/>
            <a:ext cx="11602872" cy="133597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SCOPE 3: </a:t>
            </a:r>
            <a:br>
              <a:rPr lang="en-US" dirty="0"/>
            </a:br>
            <a:r>
              <a:rPr lang="en-US" sz="3300" dirty="0">
                <a:latin typeface="+mn-lt"/>
              </a:rPr>
              <a:t>All other indirect emissions not covered by Scope 2, upstream or downstream in the value chain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101D1-D666-CD12-C8E0-8165FE7BE0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94" t="-358" r="65510" b="32062"/>
          <a:stretch/>
        </p:blipFill>
        <p:spPr>
          <a:xfrm>
            <a:off x="10891099" y="2576227"/>
            <a:ext cx="964469" cy="28590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5E18AB-F1D9-2D7D-3333-4AFE68E061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28" t="20644" r="29046" b="3630"/>
          <a:stretch/>
        </p:blipFill>
        <p:spPr>
          <a:xfrm>
            <a:off x="9805656" y="2581008"/>
            <a:ext cx="1112537" cy="28590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C0191-628C-C1A0-AB62-EE0FC0AAFF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662" r="36688" b="31668"/>
          <a:stretch/>
        </p:blipFill>
        <p:spPr>
          <a:xfrm>
            <a:off x="8709189" y="2576227"/>
            <a:ext cx="1112537" cy="2863875"/>
          </a:xfrm>
          <a:prstGeom prst="rect">
            <a:avLst/>
          </a:prstGeom>
        </p:spPr>
      </p:pic>
      <p:pic>
        <p:nvPicPr>
          <p:cNvPr id="5" name="Picture 4" descr="A farm with a large building and corn field&#10;&#10;Description automatically generated">
            <a:extLst>
              <a:ext uri="{FF2B5EF4-FFF2-40B4-BE49-F238E27FC236}">
                <a16:creationId xmlns:a16="http://schemas.microsoft.com/office/drawing/2014/main" id="{F413D972-C15A-CAC1-B6E3-02784B8313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" r="84365" b="31590"/>
          <a:stretch/>
        </p:blipFill>
        <p:spPr>
          <a:xfrm>
            <a:off x="6609143" y="2576227"/>
            <a:ext cx="1021987" cy="2863875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E12FD-D285-B472-F295-C7C1670C87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2058" t="25466" r="-2358" b="6046"/>
          <a:stretch/>
        </p:blipFill>
        <p:spPr>
          <a:xfrm flipH="1">
            <a:off x="7427634" y="2576227"/>
            <a:ext cx="1281211" cy="286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entagon 2">
            <a:extLst>
              <a:ext uri="{FF2B5EF4-FFF2-40B4-BE49-F238E27FC236}">
                <a16:creationId xmlns:a16="http://schemas.microsoft.com/office/drawing/2014/main" id="{CC44BE9C-096F-5CB4-26EE-44E2A9E43012}"/>
              </a:ext>
            </a:extLst>
          </p:cNvPr>
          <p:cNvSpPr/>
          <p:nvPr/>
        </p:nvSpPr>
        <p:spPr>
          <a:xfrm>
            <a:off x="-1" y="1651576"/>
            <a:ext cx="7466877" cy="2050512"/>
          </a:xfrm>
          <a:prstGeom prst="homePlate">
            <a:avLst/>
          </a:prstGeom>
          <a:solidFill>
            <a:srgbClr val="4A66A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A27BBA-4AD2-8506-3CEA-9099CE96F30A}"/>
              </a:ext>
            </a:extLst>
          </p:cNvPr>
          <p:cNvSpPr/>
          <p:nvPr/>
        </p:nvSpPr>
        <p:spPr>
          <a:xfrm>
            <a:off x="7466876" y="1569741"/>
            <a:ext cx="4524233" cy="2139092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solidFill>
              <a:srgbClr val="F2F2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15235F"/>
                </a:solidFill>
                <a:sym typeface="Wingdings" panose="05000000000000000000" pitchFamily="2" charset="2"/>
              </a:rPr>
              <a:t> </a:t>
            </a:r>
          </a:p>
          <a:p>
            <a:pPr algn="ctr"/>
            <a:endParaRPr lang="en-US" sz="2400" b="1" dirty="0">
              <a:solidFill>
                <a:srgbClr val="15235F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rgbClr val="15235F"/>
                </a:solidFill>
              </a:rPr>
              <a:t>CO</a:t>
            </a:r>
            <a:r>
              <a:rPr lang="en-US" sz="2400" baseline="-25000" dirty="0">
                <a:solidFill>
                  <a:srgbClr val="15235F"/>
                </a:solidFill>
              </a:rPr>
              <a:t>2</a:t>
            </a:r>
            <a:r>
              <a:rPr lang="en-US" sz="2400" dirty="0">
                <a:solidFill>
                  <a:srgbClr val="15235F"/>
                </a:solidFill>
              </a:rPr>
              <a:t>e is </a:t>
            </a:r>
            <a:r>
              <a:rPr lang="en-US" sz="2200" dirty="0">
                <a:solidFill>
                  <a:srgbClr val="15235F"/>
                </a:solidFill>
              </a:rPr>
              <a:t>a unit expressing the impact of greenhouse gases in terms of the amount of CO</a:t>
            </a:r>
            <a:r>
              <a:rPr lang="en-US" sz="2200" baseline="-25000" dirty="0">
                <a:solidFill>
                  <a:srgbClr val="15235F"/>
                </a:solidFill>
              </a:rPr>
              <a:t>2 </a:t>
            </a:r>
            <a:r>
              <a:rPr lang="en-US" sz="2200" dirty="0">
                <a:solidFill>
                  <a:srgbClr val="15235F"/>
                </a:solidFill>
              </a:rPr>
              <a:t>that would have the same global warming effect.</a:t>
            </a:r>
            <a:endParaRPr lang="en-US" sz="2200" baseline="-25000" dirty="0">
              <a:solidFill>
                <a:srgbClr val="15235F"/>
              </a:solidFill>
            </a:endParaRPr>
          </a:p>
          <a:p>
            <a:endParaRPr lang="en-US" sz="2000" dirty="0">
              <a:solidFill>
                <a:srgbClr val="15235F"/>
              </a:solidFill>
            </a:endParaRPr>
          </a:p>
          <a:p>
            <a:r>
              <a:rPr lang="en-CA" sz="2000" b="0" dirty="0">
                <a:effectLst/>
              </a:rPr>
              <a:t> </a:t>
            </a:r>
            <a:endParaRPr lang="en-US" sz="2000" dirty="0">
              <a:solidFill>
                <a:srgbClr val="15235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4F362-F386-7719-F2EE-F9F08B1FE3EB}"/>
              </a:ext>
            </a:extLst>
          </p:cNvPr>
          <p:cNvSpPr txBox="1"/>
          <p:nvPr/>
        </p:nvSpPr>
        <p:spPr>
          <a:xfrm>
            <a:off x="318798" y="2039122"/>
            <a:ext cx="63683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5235F"/>
                </a:solidFill>
              </a:rPr>
              <a:t>Carbon markets refer to the buying and selling of </a:t>
            </a:r>
            <a:r>
              <a:rPr lang="en-US" sz="2400" b="1" dirty="0">
                <a:solidFill>
                  <a:srgbClr val="15235F"/>
                </a:solidFill>
              </a:rPr>
              <a:t>carbon credits</a:t>
            </a:r>
            <a:r>
              <a:rPr lang="en-US" sz="2400" dirty="0">
                <a:solidFill>
                  <a:srgbClr val="15235F"/>
                </a:solidFill>
              </a:rPr>
              <a:t>; one credit represents 1 ton of GHG emission reduction or removal, measured in CO</a:t>
            </a:r>
            <a:r>
              <a:rPr lang="en-US" sz="2400" baseline="-25000" dirty="0">
                <a:solidFill>
                  <a:srgbClr val="15235F"/>
                </a:solidFill>
              </a:rPr>
              <a:t>2</a:t>
            </a:r>
            <a:r>
              <a:rPr lang="en-US" sz="2400" dirty="0">
                <a:solidFill>
                  <a:srgbClr val="15235F"/>
                </a:solidFill>
              </a:rPr>
              <a:t>e.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1DAF732-0E08-EC82-5329-A796C995FE8D}"/>
              </a:ext>
            </a:extLst>
          </p:cNvPr>
          <p:cNvSpPr txBox="1">
            <a:spLocks/>
          </p:cNvSpPr>
          <p:nvPr/>
        </p:nvSpPr>
        <p:spPr>
          <a:xfrm>
            <a:off x="502919" y="694647"/>
            <a:ext cx="11186160" cy="602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15235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INTRODUCTION TO CARBON MARKETS</a:t>
            </a:r>
          </a:p>
        </p:txBody>
      </p:sp>
      <p:pic>
        <p:nvPicPr>
          <p:cNvPr id="6" name="Picture 2" descr="A blue line drawing of a cow&#10;&#10;Description automatically generated">
            <a:extLst>
              <a:ext uri="{FF2B5EF4-FFF2-40B4-BE49-F238E27FC236}">
                <a16:creationId xmlns:a16="http://schemas.microsoft.com/office/drawing/2014/main" id="{F6B540F7-ADE9-63C6-E8CE-56C1B4500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72" y="3138494"/>
            <a:ext cx="2917856" cy="2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 blue line drawing of a building&#10;&#10;Description automatically generated">
            <a:extLst>
              <a:ext uri="{FF2B5EF4-FFF2-40B4-BE49-F238E27FC236}">
                <a16:creationId xmlns:a16="http://schemas.microsoft.com/office/drawing/2014/main" id="{9270DAF5-4E1C-5BAB-DCD0-015E07169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70" y="3293799"/>
            <a:ext cx="2600638" cy="205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blue line art of a bottle and a bowl&#10;&#10;Description automatically generated">
            <a:extLst>
              <a:ext uri="{FF2B5EF4-FFF2-40B4-BE49-F238E27FC236}">
                <a16:creationId xmlns:a16="http://schemas.microsoft.com/office/drawing/2014/main" id="{96DAC69B-6A4E-FB75-3A2A-C6CB1C79B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79" y="3419507"/>
            <a:ext cx="2139092" cy="213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904766-F582-8F27-8A95-818B96F26317}"/>
              </a:ext>
            </a:extLst>
          </p:cNvPr>
          <p:cNvSpPr/>
          <p:nvPr/>
        </p:nvSpPr>
        <p:spPr>
          <a:xfrm>
            <a:off x="0" y="5607754"/>
            <a:ext cx="12192000" cy="673408"/>
          </a:xfrm>
          <a:prstGeom prst="rect">
            <a:avLst/>
          </a:prstGeom>
          <a:solidFill>
            <a:srgbClr val="15235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01A5B-C212-8586-3543-C3E65504D5DB}"/>
              </a:ext>
            </a:extLst>
          </p:cNvPr>
          <p:cNvSpPr txBox="1"/>
          <p:nvPr/>
        </p:nvSpPr>
        <p:spPr>
          <a:xfrm>
            <a:off x="155171" y="5707266"/>
            <a:ext cx="11881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rgbClr val="15235F"/>
                </a:solidFill>
              </a:rPr>
              <a:t>Companies or organizations might buy carbon credits to compensate for their emissions.</a:t>
            </a:r>
            <a:endParaRPr lang="en-US" sz="2400" b="1" dirty="0">
              <a:solidFill>
                <a:srgbClr val="1523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58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D75825E-5AC8-6E0D-D634-256E1D29E9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94" r="39456"/>
          <a:stretch/>
        </p:blipFill>
        <p:spPr>
          <a:xfrm>
            <a:off x="10136896" y="541"/>
            <a:ext cx="953938" cy="687368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11E68C-9FCD-98BE-81CD-62DF30A53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9134" y="2199703"/>
            <a:ext cx="6582987" cy="4351338"/>
          </a:xfrm>
        </p:spPr>
        <p:txBody>
          <a:bodyPr/>
          <a:lstStyle/>
          <a:p>
            <a:r>
              <a:rPr lang="en-US" sz="2400" dirty="0"/>
              <a:t>Carbon markets can be created by regional, state, or national governments, co-ops, companies, or environmental NGOs</a:t>
            </a:r>
          </a:p>
          <a:p>
            <a:endParaRPr lang="en-US" dirty="0"/>
          </a:p>
          <a:p>
            <a:r>
              <a:rPr lang="en-US" sz="2400" dirty="0"/>
              <a:t>They support climate change related goals by </a:t>
            </a:r>
            <a:r>
              <a:rPr lang="en-US" dirty="0"/>
              <a:t>providing a key mechanism for companies to invest in mitigating their GHG emissions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28F29-BF4B-6468-FECD-02F88D8609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913"/>
          <a:stretch/>
        </p:blipFill>
        <p:spPr>
          <a:xfrm>
            <a:off x="11155232" y="540"/>
            <a:ext cx="964478" cy="6865840"/>
          </a:xfrm>
          <a:prstGeom prst="rect">
            <a:avLst/>
          </a:prstGeom>
        </p:spPr>
      </p:pic>
      <p:pic>
        <p:nvPicPr>
          <p:cNvPr id="7" name="Picture 6" descr="A farm with a large building and corn field&#10;&#10;Description automatically generated">
            <a:extLst>
              <a:ext uri="{FF2B5EF4-FFF2-40B4-BE49-F238E27FC236}">
                <a16:creationId xmlns:a16="http://schemas.microsoft.com/office/drawing/2014/main" id="{CB40650C-8DB6-3D5F-C489-057A29C70F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87"/>
          <a:stretch/>
        </p:blipFill>
        <p:spPr>
          <a:xfrm>
            <a:off x="8081793" y="541"/>
            <a:ext cx="964478" cy="6865839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7D081-AD03-49AA-D852-B327563F73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037" r="7624"/>
          <a:stretch/>
        </p:blipFill>
        <p:spPr>
          <a:xfrm flipH="1">
            <a:off x="9097918" y="541"/>
            <a:ext cx="966689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08F4B10-1476-9746-C689-311A701AB5D9}"/>
              </a:ext>
            </a:extLst>
          </p:cNvPr>
          <p:cNvSpPr/>
          <p:nvPr/>
        </p:nvSpPr>
        <p:spPr>
          <a:xfrm rot="5400000">
            <a:off x="6432782" y="1546640"/>
            <a:ext cx="7305858" cy="4212578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C31CE1-AED1-A43B-EF0B-A8AAA335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62" y="591194"/>
            <a:ext cx="7377770" cy="1283905"/>
          </a:xfrm>
        </p:spPr>
        <p:txBody>
          <a:bodyPr>
            <a:normAutofit/>
          </a:bodyPr>
          <a:lstStyle/>
          <a:p>
            <a:r>
              <a:rPr lang="en-US" dirty="0"/>
              <a:t>INTRODUCTION TO CARBON MARKETS</a:t>
            </a:r>
          </a:p>
        </p:txBody>
      </p:sp>
    </p:spTree>
    <p:extLst>
      <p:ext uri="{BB962C8B-B14F-4D97-AF65-F5344CB8AC3E}">
        <p14:creationId xmlns:p14="http://schemas.microsoft.com/office/powerpoint/2010/main" val="129024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">
      <a:majorFont>
        <a:latin typeface="Aptos ExtraBold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7E8F0C3601E946B0A37AA7C49D48AD" ma:contentTypeVersion="15" ma:contentTypeDescription="Create a new document." ma:contentTypeScope="" ma:versionID="1668bb297f17ea272f352da0ec09b63f">
  <xsd:schema xmlns:xsd="http://www.w3.org/2001/XMLSchema" xmlns:xs="http://www.w3.org/2001/XMLSchema" xmlns:p="http://schemas.microsoft.com/office/2006/metadata/properties" xmlns:ns2="200bb5aa-24da-4197-8ff1-9c3fc5df26ab" xmlns:ns3="601f9a13-8767-44f0-bb39-e04efc86c65f" targetNamespace="http://schemas.microsoft.com/office/2006/metadata/properties" ma:root="true" ma:fieldsID="cb9d4eddb2e0294b3b3b9fc61af84680" ns2:_="" ns3:_="">
    <xsd:import namespace="200bb5aa-24da-4197-8ff1-9c3fc5df26ab"/>
    <xsd:import namespace="601f9a13-8767-44f0-bb39-e04efc86c6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bb5aa-24da-4197-8ff1-9c3fc5df26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f34ef8f-05f6-4be7-bce8-e0a45587ff5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f9a13-8767-44f0-bb39-e04efc86c65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c5421b-903b-4898-8b68-8821218ce223}" ma:internalName="TaxCatchAll" ma:showField="CatchAllData" ma:web="601f9a13-8767-44f0-bb39-e04efc86c6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3C38FC-25F6-4596-9954-8E1DD80F5A70}"/>
</file>

<file path=customXml/itemProps2.xml><?xml version="1.0" encoding="utf-8"?>
<ds:datastoreItem xmlns:ds="http://schemas.openxmlformats.org/officeDocument/2006/customXml" ds:itemID="{E7739AAA-96CE-4A75-9D4A-971124117115}"/>
</file>

<file path=docProps/app.xml><?xml version="1.0" encoding="utf-8"?>
<Properties xmlns="http://schemas.openxmlformats.org/officeDocument/2006/extended-properties" xmlns:vt="http://schemas.openxmlformats.org/officeDocument/2006/docPropsVTypes">
  <TotalTime>47087</TotalTime>
  <Words>1757</Words>
  <Application>Microsoft Macintosh PowerPoint</Application>
  <PresentationFormat>Widescreen</PresentationFormat>
  <Paragraphs>187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Aptos</vt:lpstr>
      <vt:lpstr>Aptos ExtraBold</vt:lpstr>
      <vt:lpstr>Arial</vt:lpstr>
      <vt:lpstr>Calibri</vt:lpstr>
      <vt:lpstr>DM Sans 14pt</vt:lpstr>
      <vt:lpstr>open_sansregular</vt:lpstr>
      <vt:lpstr>Roboto</vt:lpstr>
      <vt:lpstr>Wingdings</vt:lpstr>
      <vt:lpstr>Office Theme</vt:lpstr>
      <vt:lpstr>Understanding Carbon Markets for the Dairy Sector </vt:lpstr>
      <vt:lpstr>OBJECTIVES</vt:lpstr>
      <vt:lpstr>AGENDA</vt:lpstr>
      <vt:lpstr>Different Types of Emissions:  Scope 1, 2, and 3</vt:lpstr>
      <vt:lpstr>Types of Emissions </vt:lpstr>
      <vt:lpstr>SCOPE 1: Emissions controlled by the company directly</vt:lpstr>
      <vt:lpstr>SCOPE 3:  All other indirect emissions not covered by Scope 2, upstream or downstream in the value chain</vt:lpstr>
      <vt:lpstr>PowerPoint Presentation</vt:lpstr>
      <vt:lpstr>INTRODUCTION TO CARBON MARKETS</vt:lpstr>
      <vt:lpstr>THE TYPES OF CARBON MARKETS: </vt:lpstr>
      <vt:lpstr>THE TYPES OF CARBON MARKETS: </vt:lpstr>
      <vt:lpstr>Understanding Carbon Markets: Terms and Concepts</vt:lpstr>
      <vt:lpstr>TERM: CARBON INSETS</vt:lpstr>
      <vt:lpstr>TERM: OFFSETS</vt:lpstr>
      <vt:lpstr>CONCEPT: QUALITY IN CARBON CREDITS</vt:lpstr>
      <vt:lpstr>CONCEPT: MEASUREMENT, MONITORING, REPORTING, VERIFICATION (MMRV)</vt:lpstr>
      <vt:lpstr>TERMS: MEASUREMENT &amp; MONITORING</vt:lpstr>
      <vt:lpstr>TERMS: REPORTING &amp; VERIFICATION</vt:lpstr>
      <vt:lpstr>TERM: ADDITIONALITY</vt:lpstr>
      <vt:lpstr>TERM: PERMANENCE </vt:lpstr>
      <vt:lpstr>PowerPoint Presentation</vt:lpstr>
      <vt:lpstr>Opportunities for Dairy Farmers in Carbon Markets</vt:lpstr>
      <vt:lpstr>LOW CARBON FUEL STANDARD (LCFS) AND DIGESTER MARKETS</vt:lpstr>
      <vt:lpstr>CARBON SEQUESTRATION MARKETS</vt:lpstr>
      <vt:lpstr>FEED ADDITIVE MARKETS </vt:lpstr>
      <vt:lpstr>PowerPoint Presentation</vt:lpstr>
      <vt:lpstr>Conclusion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for Dairy Conservation Practices</dc:title>
  <dc:subject/>
  <dc:creator>Hilshey, Bridgett</dc:creator>
  <cp:keywords/>
  <dc:description/>
  <cp:lastModifiedBy>Laura Zehr</cp:lastModifiedBy>
  <cp:revision>124</cp:revision>
  <dcterms:created xsi:type="dcterms:W3CDTF">2024-03-14T20:10:15Z</dcterms:created>
  <dcterms:modified xsi:type="dcterms:W3CDTF">2024-09-26T17:46:27Z</dcterms:modified>
  <cp:category/>
</cp:coreProperties>
</file>