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56" r:id="rId4"/>
    <p:sldId id="258" r:id="rId5"/>
    <p:sldId id="259" r:id="rId6"/>
    <p:sldId id="2147470746" r:id="rId7"/>
    <p:sldId id="262" r:id="rId8"/>
    <p:sldId id="2147470797" r:id="rId9"/>
    <p:sldId id="260" r:id="rId10"/>
    <p:sldId id="2147470800" r:id="rId11"/>
    <p:sldId id="2147470810" r:id="rId12"/>
    <p:sldId id="2147470801" r:id="rId13"/>
    <p:sldId id="2147470798" r:id="rId14"/>
    <p:sldId id="2147470813" r:id="rId15"/>
    <p:sldId id="2147470802" r:id="rId16"/>
    <p:sldId id="2147470803" r:id="rId17"/>
    <p:sldId id="2147470812" r:id="rId18"/>
    <p:sldId id="2147470799" r:id="rId19"/>
    <p:sldId id="2147470804" r:id="rId20"/>
    <p:sldId id="2147470815" r:id="rId21"/>
    <p:sldId id="2147470816" r:id="rId22"/>
    <p:sldId id="2147470805" r:id="rId23"/>
    <p:sldId id="2147470811" r:id="rId24"/>
    <p:sldId id="2147470806" r:id="rId25"/>
    <p:sldId id="21474708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53DC3D-2CC9-6C7E-6C6B-3A4593C775FD}" name="Erin Wynands" initials="EW" userId="25424e225b87dd95" providerId="Windows Live"/>
  <p188:author id="{9EB03356-0876-6DCC-2BEF-5FC262C90159}" name="Laura Zehr" initials="LZ" userId="S::lzehr01@uoguelph.ca::3220a1e1-35b9-4c8e-a626-ff6484a1c3d7" providerId="AD"/>
  <p188:author id="{0BD52FA0-4EDF-65A5-F205-120830885AF6}" name="Steven Roche" initials="SR" userId="72c322553ab9363a" providerId="Windows Live"/>
  <p188:author id="{0A5F38A7-8B54-C2D0-5CCB-74355626614B}" name="Laura Zehr" initials="LZ" userId="94c3d19e82cad8e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99"/>
    <a:srgbClr val="9AB6D6"/>
    <a:srgbClr val="B5D7FF"/>
    <a:srgbClr val="F2F2F2"/>
    <a:srgbClr val="15235F"/>
    <a:srgbClr val="D9D9D9"/>
    <a:srgbClr val="F0F0F0"/>
    <a:srgbClr val="78CF57"/>
    <a:srgbClr val="30B2FF"/>
    <a:srgbClr val="30B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67191" autoAdjust="0"/>
  </p:normalViewPr>
  <p:slideViewPr>
    <p:cSldViewPr snapToGrid="0">
      <p:cViewPr varScale="1">
        <p:scale>
          <a:sx n="70" d="100"/>
          <a:sy n="70" d="100"/>
        </p:scale>
        <p:origin x="1272" y="78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cClintock" userId="76cba950-1504-44d9-8cde-bff905d959e5" providerId="ADAL" clId="{636776E5-BCF8-44EE-A3F2-012FF35D61BE}"/>
    <pc:docChg chg="undo custSel addSld delSld modSld">
      <pc:chgData name="Lisa McClintock" userId="76cba950-1504-44d9-8cde-bff905d959e5" providerId="ADAL" clId="{636776E5-BCF8-44EE-A3F2-012FF35D61BE}" dt="2024-11-07T14:58:51.704" v="20" actId="47"/>
      <pc:docMkLst>
        <pc:docMk/>
      </pc:docMkLst>
      <pc:sldChg chg="delSp mod">
        <pc:chgData name="Lisa McClintock" userId="76cba950-1504-44d9-8cde-bff905d959e5" providerId="ADAL" clId="{636776E5-BCF8-44EE-A3F2-012FF35D61BE}" dt="2024-11-07T14:57:12.774" v="0" actId="478"/>
        <pc:sldMkLst>
          <pc:docMk/>
          <pc:sldMk cId="3803240277" sldId="256"/>
        </pc:sldMkLst>
        <pc:spChg chg="del">
          <ac:chgData name="Lisa McClintock" userId="76cba950-1504-44d9-8cde-bff905d959e5" providerId="ADAL" clId="{636776E5-BCF8-44EE-A3F2-012FF35D61BE}" dt="2024-11-07T14:57:12.774" v="0" actId="478"/>
          <ac:spMkLst>
            <pc:docMk/>
            <pc:sldMk cId="3803240277" sldId="256"/>
            <ac:spMk id="3" creationId="{B8CC72AC-8597-1ABC-B67C-B7E28DC6BC0B}"/>
          </ac:spMkLst>
        </pc:spChg>
      </pc:sldChg>
      <pc:sldChg chg="delSp modSp mod">
        <pc:chgData name="Lisa McClintock" userId="76cba950-1504-44d9-8cde-bff905d959e5" providerId="ADAL" clId="{636776E5-BCF8-44EE-A3F2-012FF35D61BE}" dt="2024-11-07T14:57:31.829" v="6" actId="478"/>
        <pc:sldMkLst>
          <pc:docMk/>
          <pc:sldMk cId="2505650807" sldId="260"/>
        </pc:sldMkLst>
        <pc:spChg chg="del mod">
          <ac:chgData name="Lisa McClintock" userId="76cba950-1504-44d9-8cde-bff905d959e5" providerId="ADAL" clId="{636776E5-BCF8-44EE-A3F2-012FF35D61BE}" dt="2024-11-07T14:57:31.829" v="6" actId="478"/>
          <ac:spMkLst>
            <pc:docMk/>
            <pc:sldMk cId="2505650807" sldId="260"/>
            <ac:spMk id="5" creationId="{9454A060-0BA3-8018-49EF-385D309C80BB}"/>
          </ac:spMkLst>
        </pc:spChg>
      </pc:sldChg>
      <pc:sldChg chg="delSp modSp mod">
        <pc:chgData name="Lisa McClintock" userId="76cba950-1504-44d9-8cde-bff905d959e5" providerId="ADAL" clId="{636776E5-BCF8-44EE-A3F2-012FF35D61BE}" dt="2024-11-07T14:57:18.882" v="3" actId="478"/>
        <pc:sldMkLst>
          <pc:docMk/>
          <pc:sldMk cId="1646433906" sldId="2147470746"/>
        </pc:sldMkLst>
        <pc:spChg chg="del mod">
          <ac:chgData name="Lisa McClintock" userId="76cba950-1504-44d9-8cde-bff905d959e5" providerId="ADAL" clId="{636776E5-BCF8-44EE-A3F2-012FF35D61BE}" dt="2024-11-07T14:57:18.882" v="3" actId="478"/>
          <ac:spMkLst>
            <pc:docMk/>
            <pc:sldMk cId="1646433906" sldId="2147470746"/>
            <ac:spMk id="5" creationId="{3C939D39-4239-E8C8-A449-819C844C45E1}"/>
          </ac:spMkLst>
        </pc:spChg>
      </pc:sldChg>
      <pc:sldChg chg="delSp mod">
        <pc:chgData name="Lisa McClintock" userId="76cba950-1504-44d9-8cde-bff905d959e5" providerId="ADAL" clId="{636776E5-BCF8-44EE-A3F2-012FF35D61BE}" dt="2024-11-07T14:57:54.117" v="10" actId="478"/>
        <pc:sldMkLst>
          <pc:docMk/>
          <pc:sldMk cId="1096834626" sldId="2147470798"/>
        </pc:sldMkLst>
        <pc:spChg chg="del">
          <ac:chgData name="Lisa McClintock" userId="76cba950-1504-44d9-8cde-bff905d959e5" providerId="ADAL" clId="{636776E5-BCF8-44EE-A3F2-012FF35D61BE}" dt="2024-11-07T14:57:54.117" v="10" actId="478"/>
          <ac:spMkLst>
            <pc:docMk/>
            <pc:sldMk cId="1096834626" sldId="2147470798"/>
            <ac:spMk id="3" creationId="{349976D2-50F0-C948-E13E-3F0AB50754E2}"/>
          </ac:spMkLst>
        </pc:spChg>
      </pc:sldChg>
      <pc:sldChg chg="delSp mod">
        <pc:chgData name="Lisa McClintock" userId="76cba950-1504-44d9-8cde-bff905d959e5" providerId="ADAL" clId="{636776E5-BCF8-44EE-A3F2-012FF35D61BE}" dt="2024-11-07T14:58:10.956" v="11" actId="478"/>
        <pc:sldMkLst>
          <pc:docMk/>
          <pc:sldMk cId="2787994460" sldId="2147470799"/>
        </pc:sldMkLst>
        <pc:spChg chg="del">
          <ac:chgData name="Lisa McClintock" userId="76cba950-1504-44d9-8cde-bff905d959e5" providerId="ADAL" clId="{636776E5-BCF8-44EE-A3F2-012FF35D61BE}" dt="2024-11-07T14:58:10.956" v="11" actId="478"/>
          <ac:spMkLst>
            <pc:docMk/>
            <pc:sldMk cId="2787994460" sldId="2147470799"/>
            <ac:spMk id="3" creationId="{D02A5CF2-8FA8-F78F-56AE-1444C1D303C4}"/>
          </ac:spMkLst>
        </pc:spChg>
      </pc:sldChg>
      <pc:sldChg chg="modNotesTx">
        <pc:chgData name="Lisa McClintock" userId="76cba950-1504-44d9-8cde-bff905d959e5" providerId="ADAL" clId="{636776E5-BCF8-44EE-A3F2-012FF35D61BE}" dt="2024-11-07T14:57:36.579" v="7" actId="20577"/>
        <pc:sldMkLst>
          <pc:docMk/>
          <pc:sldMk cId="737807786" sldId="2147470800"/>
        </pc:sldMkLst>
      </pc:sldChg>
      <pc:sldChg chg="modNotesTx">
        <pc:chgData name="Lisa McClintock" userId="76cba950-1504-44d9-8cde-bff905d959e5" providerId="ADAL" clId="{636776E5-BCF8-44EE-A3F2-012FF35D61BE}" dt="2024-11-07T14:57:50.555" v="9" actId="20577"/>
        <pc:sldMkLst>
          <pc:docMk/>
          <pc:sldMk cId="2886772007" sldId="2147470801"/>
        </pc:sldMkLst>
      </pc:sldChg>
      <pc:sldChg chg="delSp add del mod">
        <pc:chgData name="Lisa McClintock" userId="76cba950-1504-44d9-8cde-bff905d959e5" providerId="ADAL" clId="{636776E5-BCF8-44EE-A3F2-012FF35D61BE}" dt="2024-11-07T14:58:50.629" v="19" actId="47"/>
        <pc:sldMkLst>
          <pc:docMk/>
          <pc:sldMk cId="3191179943" sldId="2147470806"/>
        </pc:sldMkLst>
        <pc:spChg chg="del">
          <ac:chgData name="Lisa McClintock" userId="76cba950-1504-44d9-8cde-bff905d959e5" providerId="ADAL" clId="{636776E5-BCF8-44EE-A3F2-012FF35D61BE}" dt="2024-11-07T14:58:44.886" v="14" actId="478"/>
          <ac:spMkLst>
            <pc:docMk/>
            <pc:sldMk cId="3191179943" sldId="2147470806"/>
            <ac:spMk id="6" creationId="{954E9ADF-01BF-568C-D695-F15F2020E8A8}"/>
          </ac:spMkLst>
        </pc:spChg>
      </pc:sldChg>
      <pc:sldChg chg="add del">
        <pc:chgData name="Lisa McClintock" userId="76cba950-1504-44d9-8cde-bff905d959e5" providerId="ADAL" clId="{636776E5-BCF8-44EE-A3F2-012FF35D61BE}" dt="2024-11-07T14:58:51.704" v="20" actId="47"/>
        <pc:sldMkLst>
          <pc:docMk/>
          <pc:sldMk cId="2699717341" sldId="2147470807"/>
        </pc:sldMkLst>
      </pc:sldChg>
      <pc:sldChg chg="modNotesTx">
        <pc:chgData name="Lisa McClintock" userId="76cba950-1504-44d9-8cde-bff905d959e5" providerId="ADAL" clId="{636776E5-BCF8-44EE-A3F2-012FF35D61BE}" dt="2024-11-07T14:57:44.057" v="8" actId="20577"/>
        <pc:sldMkLst>
          <pc:docMk/>
          <pc:sldMk cId="721022665" sldId="2147470810"/>
        </pc:sldMkLst>
      </pc:sldChg>
      <pc:sldChg chg="add del">
        <pc:chgData name="Lisa McClintock" userId="76cba950-1504-44d9-8cde-bff905d959e5" providerId="ADAL" clId="{636776E5-BCF8-44EE-A3F2-012FF35D61BE}" dt="2024-11-07T14:58:50.106" v="18" actId="47"/>
        <pc:sldMkLst>
          <pc:docMk/>
          <pc:sldMk cId="265088810" sldId="2147470811"/>
        </pc:sldMkLst>
      </pc:sldChg>
      <pc:sldChg chg="modNotesTx">
        <pc:chgData name="Lisa McClintock" userId="76cba950-1504-44d9-8cde-bff905d959e5" providerId="ADAL" clId="{636776E5-BCF8-44EE-A3F2-012FF35D61BE}" dt="2024-11-07T14:58:25.759" v="13" actId="20577"/>
        <pc:sldMkLst>
          <pc:docMk/>
          <pc:sldMk cId="2857070402" sldId="214747081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B6DBB-BE5D-124A-BBF8-10DDBFB2C7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4AA58-CDC2-8A40-A67F-DDB2BAF3C71F}">
      <dgm:prSet/>
      <dgm:spPr>
        <a:solidFill>
          <a:srgbClr val="467299"/>
        </a:solidFill>
      </dgm:spPr>
      <dgm:t>
        <a:bodyPr/>
        <a:lstStyle/>
        <a:p>
          <a:r>
            <a:rPr lang="en-US" dirty="0"/>
            <a:t>Accumulation of GHGs, including methane, impacts us all</a:t>
          </a:r>
          <a:endParaRPr lang="en-CA" dirty="0"/>
        </a:p>
      </dgm:t>
    </dgm:pt>
    <dgm:pt modelId="{F93082F7-57F8-BB44-B5B7-99E46650CC93}" type="parTrans" cxnId="{5EB13CFE-12D9-4C48-A6A6-01021218A157}">
      <dgm:prSet/>
      <dgm:spPr/>
      <dgm:t>
        <a:bodyPr/>
        <a:lstStyle/>
        <a:p>
          <a:endParaRPr lang="en-US"/>
        </a:p>
      </dgm:t>
    </dgm:pt>
    <dgm:pt modelId="{E11A95E8-3E34-1D41-8D5F-A5A507A87CDF}" type="sibTrans" cxnId="{5EB13CFE-12D9-4C48-A6A6-01021218A157}">
      <dgm:prSet/>
      <dgm:spPr/>
      <dgm:t>
        <a:bodyPr/>
        <a:lstStyle/>
        <a:p>
          <a:endParaRPr lang="en-US"/>
        </a:p>
      </dgm:t>
    </dgm:pt>
    <dgm:pt modelId="{5B6D2693-7FE6-C54A-9826-B3C8F60C1C80}">
      <dgm:prSet/>
      <dgm:spPr>
        <a:solidFill>
          <a:srgbClr val="467299"/>
        </a:solidFill>
      </dgm:spPr>
      <dgm:t>
        <a:bodyPr/>
        <a:lstStyle/>
        <a:p>
          <a:r>
            <a:rPr lang="en-US" dirty="0"/>
            <a:t>Reducing emissions contributes to sustainability of the dairy industry</a:t>
          </a:r>
          <a:endParaRPr lang="en-CA" dirty="0"/>
        </a:p>
      </dgm:t>
    </dgm:pt>
    <dgm:pt modelId="{B52918E7-E436-C546-8123-7340CD801B97}" type="parTrans" cxnId="{82D5C7B8-54A8-2646-821F-FE36D818AD23}">
      <dgm:prSet/>
      <dgm:spPr/>
      <dgm:t>
        <a:bodyPr/>
        <a:lstStyle/>
        <a:p>
          <a:endParaRPr lang="en-US"/>
        </a:p>
      </dgm:t>
    </dgm:pt>
    <dgm:pt modelId="{95D4B6EE-CB2C-7945-B6E7-061506B5DA0A}" type="sibTrans" cxnId="{82D5C7B8-54A8-2646-821F-FE36D818AD23}">
      <dgm:prSet/>
      <dgm:spPr/>
      <dgm:t>
        <a:bodyPr/>
        <a:lstStyle/>
        <a:p>
          <a:endParaRPr lang="en-US"/>
        </a:p>
      </dgm:t>
    </dgm:pt>
    <dgm:pt modelId="{EE940E0C-002B-944E-9351-E660F33DF85E}">
      <dgm:prSet/>
      <dgm:spPr>
        <a:solidFill>
          <a:srgbClr val="467299"/>
        </a:solidFill>
      </dgm:spPr>
      <dgm:t>
        <a:bodyPr/>
        <a:lstStyle/>
        <a:p>
          <a:r>
            <a:rPr lang="en-CA" dirty="0"/>
            <a:t>Being good stewards of the environment strengthens reputation of farmers</a:t>
          </a:r>
        </a:p>
      </dgm:t>
    </dgm:pt>
    <dgm:pt modelId="{BA4B1274-66B4-EB43-A3FB-9964A79ABE0E}" type="parTrans" cxnId="{F96CB40F-9DBB-7A42-AD68-6C59B7AEDAB1}">
      <dgm:prSet/>
      <dgm:spPr/>
      <dgm:t>
        <a:bodyPr/>
        <a:lstStyle/>
        <a:p>
          <a:endParaRPr lang="en-US"/>
        </a:p>
      </dgm:t>
    </dgm:pt>
    <dgm:pt modelId="{F7184706-49AC-6341-B8A3-EECED0855219}" type="sibTrans" cxnId="{F96CB40F-9DBB-7A42-AD68-6C59B7AEDAB1}">
      <dgm:prSet/>
      <dgm:spPr/>
      <dgm:t>
        <a:bodyPr/>
        <a:lstStyle/>
        <a:p>
          <a:endParaRPr lang="en-US"/>
        </a:p>
      </dgm:t>
    </dgm:pt>
    <dgm:pt modelId="{CA64EE3F-B69B-004D-BCBC-175C11E4FA28}" type="pres">
      <dgm:prSet presAssocID="{631B6DBB-BE5D-124A-BBF8-10DDBFB2C778}" presName="linearFlow" presStyleCnt="0">
        <dgm:presLayoutVars>
          <dgm:dir/>
          <dgm:resizeHandles val="exact"/>
        </dgm:presLayoutVars>
      </dgm:prSet>
      <dgm:spPr/>
    </dgm:pt>
    <dgm:pt modelId="{00C018C1-629A-1241-AA36-B9D63E6B477F}" type="pres">
      <dgm:prSet presAssocID="{7B04AA58-CDC2-8A40-A67F-DDB2BAF3C71F}" presName="composite" presStyleCnt="0"/>
      <dgm:spPr/>
    </dgm:pt>
    <dgm:pt modelId="{4FA75ACB-4FAE-3E48-9067-1267779256A2}" type="pres">
      <dgm:prSet presAssocID="{7B04AA58-CDC2-8A40-A67F-DDB2BAF3C71F}" presName="imgShp" presStyleLbl="fgImgPlace1" presStyleIdx="0" presStyleCnt="3" custLinFactNeighborX="-47862" custLinFactNeighborY="1836"/>
      <dgm:spPr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72" t="10850" r="7872" b="10850"/>
          </a:stretch>
        </a:blipFill>
      </dgm:spPr>
    </dgm:pt>
    <dgm:pt modelId="{B5F474FD-DCF5-DD4E-AD79-75959E7E728E}" type="pres">
      <dgm:prSet presAssocID="{7B04AA58-CDC2-8A40-A67F-DDB2BAF3C71F}" presName="txShp" presStyleLbl="node1" presStyleIdx="0" presStyleCnt="3">
        <dgm:presLayoutVars>
          <dgm:bulletEnabled val="1"/>
        </dgm:presLayoutVars>
      </dgm:prSet>
      <dgm:spPr/>
    </dgm:pt>
    <dgm:pt modelId="{057DA7AB-53D2-A44C-B856-028619D40F84}" type="pres">
      <dgm:prSet presAssocID="{E11A95E8-3E34-1D41-8D5F-A5A507A87CDF}" presName="spacing" presStyleCnt="0"/>
      <dgm:spPr/>
    </dgm:pt>
    <dgm:pt modelId="{0CF70C5C-A4EB-A442-95F6-3C8202F4F458}" type="pres">
      <dgm:prSet presAssocID="{5B6D2693-7FE6-C54A-9826-B3C8F60C1C80}" presName="composite" presStyleCnt="0"/>
      <dgm:spPr/>
    </dgm:pt>
    <dgm:pt modelId="{A3153DCF-C202-914A-8B28-BEBF1D2B055A}" type="pres">
      <dgm:prSet presAssocID="{5B6D2693-7FE6-C54A-9826-B3C8F60C1C80}" presName="imgShp" presStyleLbl="fgImgPlace1" presStyleIdx="1" presStyleCnt="3" custLinFactNeighborX="-47862" custLinFactNeighborY="919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1D0FFB7-FC10-164C-A03B-8CF0353114E7}" type="pres">
      <dgm:prSet presAssocID="{5B6D2693-7FE6-C54A-9826-B3C8F60C1C80}" presName="txShp" presStyleLbl="node1" presStyleIdx="1" presStyleCnt="3">
        <dgm:presLayoutVars>
          <dgm:bulletEnabled val="1"/>
        </dgm:presLayoutVars>
      </dgm:prSet>
      <dgm:spPr/>
    </dgm:pt>
    <dgm:pt modelId="{0B5D0491-7F02-6448-AC8C-C57A5EDACE3A}" type="pres">
      <dgm:prSet presAssocID="{95D4B6EE-CB2C-7945-B6E7-061506B5DA0A}" presName="spacing" presStyleCnt="0"/>
      <dgm:spPr/>
    </dgm:pt>
    <dgm:pt modelId="{6B631922-6B34-B048-806B-F546C244AAD8}" type="pres">
      <dgm:prSet presAssocID="{EE940E0C-002B-944E-9351-E660F33DF85E}" presName="composite" presStyleCnt="0"/>
      <dgm:spPr/>
    </dgm:pt>
    <dgm:pt modelId="{2A2D3290-6283-3248-AC46-DD23E2C1072F}" type="pres">
      <dgm:prSet presAssocID="{EE940E0C-002B-944E-9351-E660F33DF85E}" presName="imgShp" presStyleLbl="fgImgPlace1" presStyleIdx="2" presStyleCnt="3" custLinFactNeighborX="-47862" custLinFactNeighborY="267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934491-12A2-9C44-AC82-B55E9866F8BB}" type="pres">
      <dgm:prSet presAssocID="{EE940E0C-002B-944E-9351-E660F33DF85E}" presName="txShp" presStyleLbl="node1" presStyleIdx="2" presStyleCnt="3">
        <dgm:presLayoutVars>
          <dgm:bulletEnabled val="1"/>
        </dgm:presLayoutVars>
      </dgm:prSet>
      <dgm:spPr/>
    </dgm:pt>
  </dgm:ptLst>
  <dgm:cxnLst>
    <dgm:cxn modelId="{F96CB40F-9DBB-7A42-AD68-6C59B7AEDAB1}" srcId="{631B6DBB-BE5D-124A-BBF8-10DDBFB2C778}" destId="{EE940E0C-002B-944E-9351-E660F33DF85E}" srcOrd="2" destOrd="0" parTransId="{BA4B1274-66B4-EB43-A3FB-9964A79ABE0E}" sibTransId="{F7184706-49AC-6341-B8A3-EECED0855219}"/>
    <dgm:cxn modelId="{74B81D56-7687-DB4E-A054-66843617C10E}" type="presOf" srcId="{5B6D2693-7FE6-C54A-9826-B3C8F60C1C80}" destId="{11D0FFB7-FC10-164C-A03B-8CF0353114E7}" srcOrd="0" destOrd="0" presId="urn:microsoft.com/office/officeart/2005/8/layout/vList3"/>
    <dgm:cxn modelId="{357E62A1-50BF-534B-88C1-6D5B5FF70268}" type="presOf" srcId="{631B6DBB-BE5D-124A-BBF8-10DDBFB2C778}" destId="{CA64EE3F-B69B-004D-BCBC-175C11E4FA28}" srcOrd="0" destOrd="0" presId="urn:microsoft.com/office/officeart/2005/8/layout/vList3"/>
    <dgm:cxn modelId="{82D5C7B8-54A8-2646-821F-FE36D818AD23}" srcId="{631B6DBB-BE5D-124A-BBF8-10DDBFB2C778}" destId="{5B6D2693-7FE6-C54A-9826-B3C8F60C1C80}" srcOrd="1" destOrd="0" parTransId="{B52918E7-E436-C546-8123-7340CD801B97}" sibTransId="{95D4B6EE-CB2C-7945-B6E7-061506B5DA0A}"/>
    <dgm:cxn modelId="{961713D6-0AAD-E542-9397-F86E6A4E4EA0}" type="presOf" srcId="{7B04AA58-CDC2-8A40-A67F-DDB2BAF3C71F}" destId="{B5F474FD-DCF5-DD4E-AD79-75959E7E728E}" srcOrd="0" destOrd="0" presId="urn:microsoft.com/office/officeart/2005/8/layout/vList3"/>
    <dgm:cxn modelId="{CC8642DF-9BC2-684C-BA91-5904FBDAAD1E}" type="presOf" srcId="{EE940E0C-002B-944E-9351-E660F33DF85E}" destId="{70934491-12A2-9C44-AC82-B55E9866F8BB}" srcOrd="0" destOrd="0" presId="urn:microsoft.com/office/officeart/2005/8/layout/vList3"/>
    <dgm:cxn modelId="{5EB13CFE-12D9-4C48-A6A6-01021218A157}" srcId="{631B6DBB-BE5D-124A-BBF8-10DDBFB2C778}" destId="{7B04AA58-CDC2-8A40-A67F-DDB2BAF3C71F}" srcOrd="0" destOrd="0" parTransId="{F93082F7-57F8-BB44-B5B7-99E46650CC93}" sibTransId="{E11A95E8-3E34-1D41-8D5F-A5A507A87CDF}"/>
    <dgm:cxn modelId="{8D3D4326-D718-5D4F-8A47-9209968B79F7}" type="presParOf" srcId="{CA64EE3F-B69B-004D-BCBC-175C11E4FA28}" destId="{00C018C1-629A-1241-AA36-B9D63E6B477F}" srcOrd="0" destOrd="0" presId="urn:microsoft.com/office/officeart/2005/8/layout/vList3"/>
    <dgm:cxn modelId="{3D44B4EE-B91F-8E49-A9C6-BB20E3992F85}" type="presParOf" srcId="{00C018C1-629A-1241-AA36-B9D63E6B477F}" destId="{4FA75ACB-4FAE-3E48-9067-1267779256A2}" srcOrd="0" destOrd="0" presId="urn:microsoft.com/office/officeart/2005/8/layout/vList3"/>
    <dgm:cxn modelId="{0A766605-D9C2-DB4E-A288-45A6E8AF02B0}" type="presParOf" srcId="{00C018C1-629A-1241-AA36-B9D63E6B477F}" destId="{B5F474FD-DCF5-DD4E-AD79-75959E7E728E}" srcOrd="1" destOrd="0" presId="urn:microsoft.com/office/officeart/2005/8/layout/vList3"/>
    <dgm:cxn modelId="{5129EE87-4A7D-104C-94EE-8EAF4C3DC411}" type="presParOf" srcId="{CA64EE3F-B69B-004D-BCBC-175C11E4FA28}" destId="{057DA7AB-53D2-A44C-B856-028619D40F84}" srcOrd="1" destOrd="0" presId="urn:microsoft.com/office/officeart/2005/8/layout/vList3"/>
    <dgm:cxn modelId="{C88D9E1A-D17F-DF45-AFD5-6C7E3E9587B7}" type="presParOf" srcId="{CA64EE3F-B69B-004D-BCBC-175C11E4FA28}" destId="{0CF70C5C-A4EB-A442-95F6-3C8202F4F458}" srcOrd="2" destOrd="0" presId="urn:microsoft.com/office/officeart/2005/8/layout/vList3"/>
    <dgm:cxn modelId="{3819935A-E52F-C34C-B10D-150172467803}" type="presParOf" srcId="{0CF70C5C-A4EB-A442-95F6-3C8202F4F458}" destId="{A3153DCF-C202-914A-8B28-BEBF1D2B055A}" srcOrd="0" destOrd="0" presId="urn:microsoft.com/office/officeart/2005/8/layout/vList3"/>
    <dgm:cxn modelId="{FDE299E7-CF1F-484B-8EF0-368A410EE587}" type="presParOf" srcId="{0CF70C5C-A4EB-A442-95F6-3C8202F4F458}" destId="{11D0FFB7-FC10-164C-A03B-8CF0353114E7}" srcOrd="1" destOrd="0" presId="urn:microsoft.com/office/officeart/2005/8/layout/vList3"/>
    <dgm:cxn modelId="{96454065-AD75-1545-AF53-CE16C2C4632C}" type="presParOf" srcId="{CA64EE3F-B69B-004D-BCBC-175C11E4FA28}" destId="{0B5D0491-7F02-6448-AC8C-C57A5EDACE3A}" srcOrd="3" destOrd="0" presId="urn:microsoft.com/office/officeart/2005/8/layout/vList3"/>
    <dgm:cxn modelId="{FDBC16D8-352E-B749-B409-5732D27A31C0}" type="presParOf" srcId="{CA64EE3F-B69B-004D-BCBC-175C11E4FA28}" destId="{6B631922-6B34-B048-806B-F546C244AAD8}" srcOrd="4" destOrd="0" presId="urn:microsoft.com/office/officeart/2005/8/layout/vList3"/>
    <dgm:cxn modelId="{6501E8D1-2A48-2E4C-B01A-290E73EF55ED}" type="presParOf" srcId="{6B631922-6B34-B048-806B-F546C244AAD8}" destId="{2A2D3290-6283-3248-AC46-DD23E2C1072F}" srcOrd="0" destOrd="0" presId="urn:microsoft.com/office/officeart/2005/8/layout/vList3"/>
    <dgm:cxn modelId="{2E98FC34-40BB-FA4B-9D2E-5165017E12AD}" type="presParOf" srcId="{6B631922-6B34-B048-806B-F546C244AAD8}" destId="{70934491-12A2-9C44-AC82-B55E9866F8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D58D9-D781-7841-8B45-A640729BCF69}" type="doc">
      <dgm:prSet loTypeId="urn:microsoft.com/office/officeart/2005/8/layout/hList7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4E9F4A4-9A1B-7C41-A469-0128AB2C67E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b="0" i="0" dirty="0"/>
            <a:t>Cows </a:t>
          </a:r>
          <a:r>
            <a:rPr lang="en-CA" i="0" dirty="0"/>
            <a:t>naturally produce methane </a:t>
          </a:r>
          <a:r>
            <a:rPr lang="en-CA" b="0" i="0" dirty="0"/>
            <a:t>as they digest food</a:t>
          </a:r>
          <a:endParaRPr lang="en-CA" dirty="0"/>
        </a:p>
      </dgm:t>
    </dgm:pt>
    <dgm:pt modelId="{B261CE91-4F50-AE4C-91AD-5D7EBCE562A2}" type="parTrans" cxnId="{51DB2AE4-33B2-C347-B3F3-44C2226DF176}">
      <dgm:prSet/>
      <dgm:spPr/>
      <dgm:t>
        <a:bodyPr/>
        <a:lstStyle/>
        <a:p>
          <a:endParaRPr lang="en-US"/>
        </a:p>
      </dgm:t>
    </dgm:pt>
    <dgm:pt modelId="{DB80830F-DE79-3F46-912D-EE8D7B4F36D4}" type="sibTrans" cxnId="{51DB2AE4-33B2-C347-B3F3-44C2226DF176}">
      <dgm:prSet/>
      <dgm:spPr/>
      <dgm:t>
        <a:bodyPr/>
        <a:lstStyle/>
        <a:p>
          <a:endParaRPr lang="en-US"/>
        </a:p>
      </dgm:t>
    </dgm:pt>
    <dgm:pt modelId="{DABB145D-B937-7249-8B69-0CE0BC197DD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b="0" i="0" dirty="0"/>
            <a:t>Enteric methane is one of the largest sources of GHG emissions in the dairy sector</a:t>
          </a:r>
          <a:endParaRPr lang="en-CA" dirty="0"/>
        </a:p>
      </dgm:t>
    </dgm:pt>
    <dgm:pt modelId="{C63DC085-C717-8A41-9763-340DAA566EAD}" type="parTrans" cxnId="{B40E0BF6-8506-9042-9819-0AE492716042}">
      <dgm:prSet/>
      <dgm:spPr/>
      <dgm:t>
        <a:bodyPr/>
        <a:lstStyle/>
        <a:p>
          <a:endParaRPr lang="en-US"/>
        </a:p>
      </dgm:t>
    </dgm:pt>
    <dgm:pt modelId="{589216B5-274B-934B-8737-B58447207CED}" type="sibTrans" cxnId="{B40E0BF6-8506-9042-9819-0AE492716042}">
      <dgm:prSet/>
      <dgm:spPr/>
      <dgm:t>
        <a:bodyPr/>
        <a:lstStyle/>
        <a:p>
          <a:endParaRPr lang="en-US"/>
        </a:p>
      </dgm:t>
    </dgm:pt>
    <dgm:pt modelId="{E95D069C-BB29-8242-99C0-FF258E56981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CA" b="0" i="0" dirty="0"/>
            <a:t>Some options are currently available, and more will be available in the future, to reduce methane emissions</a:t>
          </a:r>
          <a:endParaRPr lang="en-CA" dirty="0"/>
        </a:p>
      </dgm:t>
    </dgm:pt>
    <dgm:pt modelId="{49E4808B-97EA-5C44-8F50-0E05265557DE}" type="parTrans" cxnId="{BB42FEC7-D5D1-DD40-AECD-1A3CEB3EC2FE}">
      <dgm:prSet/>
      <dgm:spPr/>
      <dgm:t>
        <a:bodyPr/>
        <a:lstStyle/>
        <a:p>
          <a:endParaRPr lang="en-US"/>
        </a:p>
      </dgm:t>
    </dgm:pt>
    <dgm:pt modelId="{301C9C32-5CF0-4848-9C40-FC1EB631E17C}" type="sibTrans" cxnId="{BB42FEC7-D5D1-DD40-AECD-1A3CEB3EC2FE}">
      <dgm:prSet/>
      <dgm:spPr/>
      <dgm:t>
        <a:bodyPr/>
        <a:lstStyle/>
        <a:p>
          <a:endParaRPr lang="en-US"/>
        </a:p>
      </dgm:t>
    </dgm:pt>
    <dgm:pt modelId="{30A05C3D-7992-C246-96AA-F06DB64D1F13}" type="pres">
      <dgm:prSet presAssocID="{D06D58D9-D781-7841-8B45-A640729BCF69}" presName="Name0" presStyleCnt="0">
        <dgm:presLayoutVars>
          <dgm:dir/>
          <dgm:resizeHandles val="exact"/>
        </dgm:presLayoutVars>
      </dgm:prSet>
      <dgm:spPr/>
    </dgm:pt>
    <dgm:pt modelId="{C289F09F-77DD-7C41-8606-A1AE89FF2DF6}" type="pres">
      <dgm:prSet presAssocID="{D06D58D9-D781-7841-8B45-A640729BCF69}" presName="fgShape" presStyleLbl="fgShp" presStyleIdx="0" presStyleCnt="1"/>
      <dgm:spPr/>
    </dgm:pt>
    <dgm:pt modelId="{A9FA8FC0-0597-9C40-826B-4ACEBD96C43E}" type="pres">
      <dgm:prSet presAssocID="{D06D58D9-D781-7841-8B45-A640729BCF69}" presName="linComp" presStyleCnt="0"/>
      <dgm:spPr/>
    </dgm:pt>
    <dgm:pt modelId="{98361221-5D76-CD46-9C32-FB6B7DE75D66}" type="pres">
      <dgm:prSet presAssocID="{44E9F4A4-9A1B-7C41-A469-0128AB2C67E2}" presName="compNode" presStyleCnt="0"/>
      <dgm:spPr/>
    </dgm:pt>
    <dgm:pt modelId="{91711610-606E-F94E-81ED-E1D5FCFC7538}" type="pres">
      <dgm:prSet presAssocID="{44E9F4A4-9A1B-7C41-A469-0128AB2C67E2}" presName="bkgdShape" presStyleLbl="node1" presStyleIdx="0" presStyleCnt="3"/>
      <dgm:spPr/>
    </dgm:pt>
    <dgm:pt modelId="{63D57FDC-7500-824D-ADFE-21037ADCE1A0}" type="pres">
      <dgm:prSet presAssocID="{44E9F4A4-9A1B-7C41-A469-0128AB2C67E2}" presName="nodeTx" presStyleLbl="node1" presStyleIdx="0" presStyleCnt="3">
        <dgm:presLayoutVars>
          <dgm:bulletEnabled val="1"/>
        </dgm:presLayoutVars>
      </dgm:prSet>
      <dgm:spPr/>
    </dgm:pt>
    <dgm:pt modelId="{2D9EED52-1C61-874D-A639-A8F3FE8E8780}" type="pres">
      <dgm:prSet presAssocID="{44E9F4A4-9A1B-7C41-A469-0128AB2C67E2}" presName="invisiNode" presStyleLbl="node1" presStyleIdx="0" presStyleCnt="3"/>
      <dgm:spPr/>
    </dgm:pt>
    <dgm:pt modelId="{DE4E45F2-7C9B-514E-84C2-542F1A424EEF}" type="pres">
      <dgm:prSet presAssocID="{44E9F4A4-9A1B-7C41-A469-0128AB2C67E2}" presName="imagNode" presStyleLbl="fgImgPlace1" presStyleIdx="0" presStyleCnt="3"/>
      <dgm:spPr/>
    </dgm:pt>
    <dgm:pt modelId="{EE1217C4-78ED-6740-A6CF-8650B8C7464B}" type="pres">
      <dgm:prSet presAssocID="{DB80830F-DE79-3F46-912D-EE8D7B4F36D4}" presName="sibTrans" presStyleLbl="sibTrans2D1" presStyleIdx="0" presStyleCnt="0"/>
      <dgm:spPr/>
    </dgm:pt>
    <dgm:pt modelId="{1074B0A6-7C12-744C-AEDB-A1D53A15124C}" type="pres">
      <dgm:prSet presAssocID="{DABB145D-B937-7249-8B69-0CE0BC197DD7}" presName="compNode" presStyleCnt="0"/>
      <dgm:spPr/>
    </dgm:pt>
    <dgm:pt modelId="{00AD83DF-AE38-5D40-9E23-D50C2054293E}" type="pres">
      <dgm:prSet presAssocID="{DABB145D-B937-7249-8B69-0CE0BC197DD7}" presName="bkgdShape" presStyleLbl="node1" presStyleIdx="1" presStyleCnt="3"/>
      <dgm:spPr/>
    </dgm:pt>
    <dgm:pt modelId="{F90E3975-69E3-974E-A00B-F318008701BD}" type="pres">
      <dgm:prSet presAssocID="{DABB145D-B937-7249-8B69-0CE0BC197DD7}" presName="nodeTx" presStyleLbl="node1" presStyleIdx="1" presStyleCnt="3">
        <dgm:presLayoutVars>
          <dgm:bulletEnabled val="1"/>
        </dgm:presLayoutVars>
      </dgm:prSet>
      <dgm:spPr/>
    </dgm:pt>
    <dgm:pt modelId="{45BAE4C9-31BA-AE48-B4F4-EC8BEDEBFE2E}" type="pres">
      <dgm:prSet presAssocID="{DABB145D-B937-7249-8B69-0CE0BC197DD7}" presName="invisiNode" presStyleLbl="node1" presStyleIdx="1" presStyleCnt="3"/>
      <dgm:spPr/>
    </dgm:pt>
    <dgm:pt modelId="{9A4F28DF-CCE7-484E-9EFE-108AE213483B}" type="pres">
      <dgm:prSet presAssocID="{DABB145D-B937-7249-8B69-0CE0BC197DD7}" presName="imagNode" presStyleLbl="fgImgPlace1" presStyleIdx="1" presStyleCnt="3"/>
      <dgm:spPr/>
    </dgm:pt>
    <dgm:pt modelId="{C9ADB4D1-3640-A343-ACAD-D132EBD8F8A3}" type="pres">
      <dgm:prSet presAssocID="{589216B5-274B-934B-8737-B58447207CED}" presName="sibTrans" presStyleLbl="sibTrans2D1" presStyleIdx="0" presStyleCnt="0"/>
      <dgm:spPr/>
    </dgm:pt>
    <dgm:pt modelId="{B3F56C3E-8255-464B-9765-DA30E549568E}" type="pres">
      <dgm:prSet presAssocID="{E95D069C-BB29-8242-99C0-FF258E569810}" presName="compNode" presStyleCnt="0"/>
      <dgm:spPr/>
    </dgm:pt>
    <dgm:pt modelId="{17C4936B-178A-2942-963B-72E064056993}" type="pres">
      <dgm:prSet presAssocID="{E95D069C-BB29-8242-99C0-FF258E569810}" presName="bkgdShape" presStyleLbl="node1" presStyleIdx="2" presStyleCnt="3"/>
      <dgm:spPr/>
    </dgm:pt>
    <dgm:pt modelId="{25140009-7ABA-7D49-A99D-CB8803BF6D55}" type="pres">
      <dgm:prSet presAssocID="{E95D069C-BB29-8242-99C0-FF258E569810}" presName="nodeTx" presStyleLbl="node1" presStyleIdx="2" presStyleCnt="3">
        <dgm:presLayoutVars>
          <dgm:bulletEnabled val="1"/>
        </dgm:presLayoutVars>
      </dgm:prSet>
      <dgm:spPr/>
    </dgm:pt>
    <dgm:pt modelId="{635C54C8-5F03-DA4C-AB56-DF37D5899064}" type="pres">
      <dgm:prSet presAssocID="{E95D069C-BB29-8242-99C0-FF258E569810}" presName="invisiNode" presStyleLbl="node1" presStyleIdx="2" presStyleCnt="3"/>
      <dgm:spPr/>
    </dgm:pt>
    <dgm:pt modelId="{D475392F-C7C8-6347-86DB-C66F24F42EFF}" type="pres">
      <dgm:prSet presAssocID="{E95D069C-BB29-8242-99C0-FF258E569810}" presName="imagNode" presStyleLbl="fgImgPlace1" presStyleIdx="2" presStyleCnt="3"/>
      <dgm:spPr/>
    </dgm:pt>
  </dgm:ptLst>
  <dgm:cxnLst>
    <dgm:cxn modelId="{7BC6692A-7C3B-C442-9FAF-35C848DD912E}" type="presOf" srcId="{DB80830F-DE79-3F46-912D-EE8D7B4F36D4}" destId="{EE1217C4-78ED-6740-A6CF-8650B8C7464B}" srcOrd="0" destOrd="0" presId="urn:microsoft.com/office/officeart/2005/8/layout/hList7"/>
    <dgm:cxn modelId="{2807AE3D-3936-C949-A471-30E433FF0299}" type="presOf" srcId="{E95D069C-BB29-8242-99C0-FF258E569810}" destId="{25140009-7ABA-7D49-A99D-CB8803BF6D55}" srcOrd="1" destOrd="0" presId="urn:microsoft.com/office/officeart/2005/8/layout/hList7"/>
    <dgm:cxn modelId="{565DFF5C-5E20-9C45-96A4-9C7D82E52C28}" type="presOf" srcId="{D06D58D9-D781-7841-8B45-A640729BCF69}" destId="{30A05C3D-7992-C246-96AA-F06DB64D1F13}" srcOrd="0" destOrd="0" presId="urn:microsoft.com/office/officeart/2005/8/layout/hList7"/>
    <dgm:cxn modelId="{1DBDF67A-BFBA-4D46-B800-FF3D074BEAF9}" type="presOf" srcId="{DABB145D-B937-7249-8B69-0CE0BC197DD7}" destId="{F90E3975-69E3-974E-A00B-F318008701BD}" srcOrd="1" destOrd="0" presId="urn:microsoft.com/office/officeart/2005/8/layout/hList7"/>
    <dgm:cxn modelId="{4F282995-9EC7-E847-B70F-FDE124DCD472}" type="presOf" srcId="{E95D069C-BB29-8242-99C0-FF258E569810}" destId="{17C4936B-178A-2942-963B-72E064056993}" srcOrd="0" destOrd="0" presId="urn:microsoft.com/office/officeart/2005/8/layout/hList7"/>
    <dgm:cxn modelId="{6530AAA1-33AE-614F-B5B8-0C42B79C3EEC}" type="presOf" srcId="{44E9F4A4-9A1B-7C41-A469-0128AB2C67E2}" destId="{91711610-606E-F94E-81ED-E1D5FCFC7538}" srcOrd="0" destOrd="0" presId="urn:microsoft.com/office/officeart/2005/8/layout/hList7"/>
    <dgm:cxn modelId="{A0A221BC-EE8D-4749-926A-FF41E5644E27}" type="presOf" srcId="{589216B5-274B-934B-8737-B58447207CED}" destId="{C9ADB4D1-3640-A343-ACAD-D132EBD8F8A3}" srcOrd="0" destOrd="0" presId="urn:microsoft.com/office/officeart/2005/8/layout/hList7"/>
    <dgm:cxn modelId="{BB42FEC7-D5D1-DD40-AECD-1A3CEB3EC2FE}" srcId="{D06D58D9-D781-7841-8B45-A640729BCF69}" destId="{E95D069C-BB29-8242-99C0-FF258E569810}" srcOrd="2" destOrd="0" parTransId="{49E4808B-97EA-5C44-8F50-0E05265557DE}" sibTransId="{301C9C32-5CF0-4848-9C40-FC1EB631E17C}"/>
    <dgm:cxn modelId="{EF60BBCF-994F-BA40-8A5A-7FE13055B813}" type="presOf" srcId="{DABB145D-B937-7249-8B69-0CE0BC197DD7}" destId="{00AD83DF-AE38-5D40-9E23-D50C2054293E}" srcOrd="0" destOrd="0" presId="urn:microsoft.com/office/officeart/2005/8/layout/hList7"/>
    <dgm:cxn modelId="{1941B3D7-C36A-E04D-A417-366391822813}" type="presOf" srcId="{44E9F4A4-9A1B-7C41-A469-0128AB2C67E2}" destId="{63D57FDC-7500-824D-ADFE-21037ADCE1A0}" srcOrd="1" destOrd="0" presId="urn:microsoft.com/office/officeart/2005/8/layout/hList7"/>
    <dgm:cxn modelId="{51DB2AE4-33B2-C347-B3F3-44C2226DF176}" srcId="{D06D58D9-D781-7841-8B45-A640729BCF69}" destId="{44E9F4A4-9A1B-7C41-A469-0128AB2C67E2}" srcOrd="0" destOrd="0" parTransId="{B261CE91-4F50-AE4C-91AD-5D7EBCE562A2}" sibTransId="{DB80830F-DE79-3F46-912D-EE8D7B4F36D4}"/>
    <dgm:cxn modelId="{B40E0BF6-8506-9042-9819-0AE492716042}" srcId="{D06D58D9-D781-7841-8B45-A640729BCF69}" destId="{DABB145D-B937-7249-8B69-0CE0BC197DD7}" srcOrd="1" destOrd="0" parTransId="{C63DC085-C717-8A41-9763-340DAA566EAD}" sibTransId="{589216B5-274B-934B-8737-B58447207CED}"/>
    <dgm:cxn modelId="{6F82ECA0-AC20-774C-BA46-CD36522E6BCC}" type="presParOf" srcId="{30A05C3D-7992-C246-96AA-F06DB64D1F13}" destId="{C289F09F-77DD-7C41-8606-A1AE89FF2DF6}" srcOrd="0" destOrd="0" presId="urn:microsoft.com/office/officeart/2005/8/layout/hList7"/>
    <dgm:cxn modelId="{9B8B70BB-03AA-A74D-AADD-C26B3A502CA2}" type="presParOf" srcId="{30A05C3D-7992-C246-96AA-F06DB64D1F13}" destId="{A9FA8FC0-0597-9C40-826B-4ACEBD96C43E}" srcOrd="1" destOrd="0" presId="urn:microsoft.com/office/officeart/2005/8/layout/hList7"/>
    <dgm:cxn modelId="{AD1B217E-AE96-9C4E-A938-920CD0553966}" type="presParOf" srcId="{A9FA8FC0-0597-9C40-826B-4ACEBD96C43E}" destId="{98361221-5D76-CD46-9C32-FB6B7DE75D66}" srcOrd="0" destOrd="0" presId="urn:microsoft.com/office/officeart/2005/8/layout/hList7"/>
    <dgm:cxn modelId="{A12C04D7-A065-2941-9314-2429A2D4E63A}" type="presParOf" srcId="{98361221-5D76-CD46-9C32-FB6B7DE75D66}" destId="{91711610-606E-F94E-81ED-E1D5FCFC7538}" srcOrd="0" destOrd="0" presId="urn:microsoft.com/office/officeart/2005/8/layout/hList7"/>
    <dgm:cxn modelId="{E7F2932A-7B25-0345-93CD-E15105D4F048}" type="presParOf" srcId="{98361221-5D76-CD46-9C32-FB6B7DE75D66}" destId="{63D57FDC-7500-824D-ADFE-21037ADCE1A0}" srcOrd="1" destOrd="0" presId="urn:microsoft.com/office/officeart/2005/8/layout/hList7"/>
    <dgm:cxn modelId="{E2E8AA63-1BD5-114C-8429-DA9EBFF6FEBD}" type="presParOf" srcId="{98361221-5D76-CD46-9C32-FB6B7DE75D66}" destId="{2D9EED52-1C61-874D-A639-A8F3FE8E8780}" srcOrd="2" destOrd="0" presId="urn:microsoft.com/office/officeart/2005/8/layout/hList7"/>
    <dgm:cxn modelId="{657A39D1-D933-BD46-9D3B-B96B6802070C}" type="presParOf" srcId="{98361221-5D76-CD46-9C32-FB6B7DE75D66}" destId="{DE4E45F2-7C9B-514E-84C2-542F1A424EEF}" srcOrd="3" destOrd="0" presId="urn:microsoft.com/office/officeart/2005/8/layout/hList7"/>
    <dgm:cxn modelId="{DA8D4D56-7A3A-7645-8C7E-DF119F93503A}" type="presParOf" srcId="{A9FA8FC0-0597-9C40-826B-4ACEBD96C43E}" destId="{EE1217C4-78ED-6740-A6CF-8650B8C7464B}" srcOrd="1" destOrd="0" presId="urn:microsoft.com/office/officeart/2005/8/layout/hList7"/>
    <dgm:cxn modelId="{AD528B91-F037-634D-8396-1695F5F804DC}" type="presParOf" srcId="{A9FA8FC0-0597-9C40-826B-4ACEBD96C43E}" destId="{1074B0A6-7C12-744C-AEDB-A1D53A15124C}" srcOrd="2" destOrd="0" presId="urn:microsoft.com/office/officeart/2005/8/layout/hList7"/>
    <dgm:cxn modelId="{48959FB8-B2B1-2842-BCC9-C62D7E5C69F2}" type="presParOf" srcId="{1074B0A6-7C12-744C-AEDB-A1D53A15124C}" destId="{00AD83DF-AE38-5D40-9E23-D50C2054293E}" srcOrd="0" destOrd="0" presId="urn:microsoft.com/office/officeart/2005/8/layout/hList7"/>
    <dgm:cxn modelId="{9E0ABC39-976B-5941-81DA-481B5621EE91}" type="presParOf" srcId="{1074B0A6-7C12-744C-AEDB-A1D53A15124C}" destId="{F90E3975-69E3-974E-A00B-F318008701BD}" srcOrd="1" destOrd="0" presId="urn:microsoft.com/office/officeart/2005/8/layout/hList7"/>
    <dgm:cxn modelId="{99B756B5-5EA2-AE45-95F3-7656F6DFC16B}" type="presParOf" srcId="{1074B0A6-7C12-744C-AEDB-A1D53A15124C}" destId="{45BAE4C9-31BA-AE48-B4F4-EC8BEDEBFE2E}" srcOrd="2" destOrd="0" presId="urn:microsoft.com/office/officeart/2005/8/layout/hList7"/>
    <dgm:cxn modelId="{393D8EFD-599D-BD40-B9E8-1453F290B852}" type="presParOf" srcId="{1074B0A6-7C12-744C-AEDB-A1D53A15124C}" destId="{9A4F28DF-CCE7-484E-9EFE-108AE213483B}" srcOrd="3" destOrd="0" presId="urn:microsoft.com/office/officeart/2005/8/layout/hList7"/>
    <dgm:cxn modelId="{7B5F4607-EF7E-4F4E-AC2F-1E13F41B3684}" type="presParOf" srcId="{A9FA8FC0-0597-9C40-826B-4ACEBD96C43E}" destId="{C9ADB4D1-3640-A343-ACAD-D132EBD8F8A3}" srcOrd="3" destOrd="0" presId="urn:microsoft.com/office/officeart/2005/8/layout/hList7"/>
    <dgm:cxn modelId="{BA515BFF-4229-8748-9E62-E6CDFD230F44}" type="presParOf" srcId="{A9FA8FC0-0597-9C40-826B-4ACEBD96C43E}" destId="{B3F56C3E-8255-464B-9765-DA30E549568E}" srcOrd="4" destOrd="0" presId="urn:microsoft.com/office/officeart/2005/8/layout/hList7"/>
    <dgm:cxn modelId="{394CB555-219C-9145-A2B8-A8AFB24AA5EA}" type="presParOf" srcId="{B3F56C3E-8255-464B-9765-DA30E549568E}" destId="{17C4936B-178A-2942-963B-72E064056993}" srcOrd="0" destOrd="0" presId="urn:microsoft.com/office/officeart/2005/8/layout/hList7"/>
    <dgm:cxn modelId="{687DEA0A-F616-7544-A215-CA4D43D7C6F8}" type="presParOf" srcId="{B3F56C3E-8255-464B-9765-DA30E549568E}" destId="{25140009-7ABA-7D49-A99D-CB8803BF6D55}" srcOrd="1" destOrd="0" presId="urn:microsoft.com/office/officeart/2005/8/layout/hList7"/>
    <dgm:cxn modelId="{4324F4E0-2E23-C044-A8A5-8BCCEB4A6971}" type="presParOf" srcId="{B3F56C3E-8255-464B-9765-DA30E549568E}" destId="{635C54C8-5F03-DA4C-AB56-DF37D5899064}" srcOrd="2" destOrd="0" presId="urn:microsoft.com/office/officeart/2005/8/layout/hList7"/>
    <dgm:cxn modelId="{84CA71E3-E8CB-3244-A290-EA3F25C6AB57}" type="presParOf" srcId="{B3F56C3E-8255-464B-9765-DA30E549568E}" destId="{D475392F-C7C8-6347-86DB-C66F24F42EFF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74FD-DCF5-DD4E-AD79-75959E7E728E}">
      <dsp:nvSpPr>
        <dsp:cNvPr id="0" name=""/>
        <dsp:cNvSpPr/>
      </dsp:nvSpPr>
      <dsp:spPr>
        <a:xfrm rot="10800000">
          <a:off x="2090259" y="2345"/>
          <a:ext cx="7099257" cy="1208404"/>
        </a:xfrm>
        <a:prstGeom prst="homePlate">
          <a:avLst/>
        </a:prstGeom>
        <a:solidFill>
          <a:srgbClr val="467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87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Accumulation of GHGs, including methane, impacts us all</a:t>
          </a:r>
          <a:endParaRPr lang="en-CA" sz="2700" kern="1200" dirty="0"/>
        </a:p>
      </dsp:txBody>
      <dsp:txXfrm rot="10800000">
        <a:off x="2392360" y="2345"/>
        <a:ext cx="6797156" cy="1208404"/>
      </dsp:txXfrm>
    </dsp:sp>
    <dsp:sp modelId="{4FA75ACB-4FAE-3E48-9067-1267779256A2}">
      <dsp:nvSpPr>
        <dsp:cNvPr id="0" name=""/>
        <dsp:cNvSpPr/>
      </dsp:nvSpPr>
      <dsp:spPr>
        <a:xfrm>
          <a:off x="907691" y="24531"/>
          <a:ext cx="1208404" cy="1208404"/>
        </a:xfrm>
        <a:prstGeom prst="flowChartProcess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72" t="10850" r="7872" b="108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0FFB7-FC10-164C-A03B-8CF0353114E7}">
      <dsp:nvSpPr>
        <dsp:cNvPr id="0" name=""/>
        <dsp:cNvSpPr/>
      </dsp:nvSpPr>
      <dsp:spPr>
        <a:xfrm rot="10800000">
          <a:off x="2090259" y="1571466"/>
          <a:ext cx="7099257" cy="1208404"/>
        </a:xfrm>
        <a:prstGeom prst="homePlate">
          <a:avLst/>
        </a:prstGeom>
        <a:solidFill>
          <a:srgbClr val="467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87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Reducing emissions contributes to sustainability of the dairy industry</a:t>
          </a:r>
          <a:endParaRPr lang="en-CA" sz="2700" kern="1200" dirty="0"/>
        </a:p>
      </dsp:txBody>
      <dsp:txXfrm rot="10800000">
        <a:off x="2392360" y="1571466"/>
        <a:ext cx="6797156" cy="1208404"/>
      </dsp:txXfrm>
    </dsp:sp>
    <dsp:sp modelId="{A3153DCF-C202-914A-8B28-BEBF1D2B055A}">
      <dsp:nvSpPr>
        <dsp:cNvPr id="0" name=""/>
        <dsp:cNvSpPr/>
      </dsp:nvSpPr>
      <dsp:spPr>
        <a:xfrm>
          <a:off x="907691" y="1582572"/>
          <a:ext cx="1208404" cy="120840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34491-12A2-9C44-AC82-B55E9866F8BB}">
      <dsp:nvSpPr>
        <dsp:cNvPr id="0" name=""/>
        <dsp:cNvSpPr/>
      </dsp:nvSpPr>
      <dsp:spPr>
        <a:xfrm rot="10800000">
          <a:off x="2090259" y="3140588"/>
          <a:ext cx="7099257" cy="1208404"/>
        </a:xfrm>
        <a:prstGeom prst="homePlate">
          <a:avLst/>
        </a:prstGeom>
        <a:solidFill>
          <a:srgbClr val="467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87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Being good stewards of the environment strengthens reputation of farmers</a:t>
          </a:r>
        </a:p>
      </dsp:txBody>
      <dsp:txXfrm rot="10800000">
        <a:off x="2392360" y="3140588"/>
        <a:ext cx="6797156" cy="1208404"/>
      </dsp:txXfrm>
    </dsp:sp>
    <dsp:sp modelId="{2A2D3290-6283-3248-AC46-DD23E2C1072F}">
      <dsp:nvSpPr>
        <dsp:cNvPr id="0" name=""/>
        <dsp:cNvSpPr/>
      </dsp:nvSpPr>
      <dsp:spPr>
        <a:xfrm>
          <a:off x="907691" y="3142933"/>
          <a:ext cx="1208404" cy="120840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1610-606E-F94E-81ED-E1D5FCFC7538}">
      <dsp:nvSpPr>
        <dsp:cNvPr id="0" name=""/>
        <dsp:cNvSpPr/>
      </dsp:nvSpPr>
      <dsp:spPr>
        <a:xfrm>
          <a:off x="2348" y="0"/>
          <a:ext cx="3654072" cy="50596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 dirty="0"/>
            <a:t>Cows </a:t>
          </a:r>
          <a:r>
            <a:rPr lang="en-CA" sz="2400" i="0" kern="1200" dirty="0"/>
            <a:t>naturally produce methane </a:t>
          </a:r>
          <a:r>
            <a:rPr lang="en-CA" sz="2400" b="0" i="0" kern="1200" dirty="0"/>
            <a:t>as they digest food</a:t>
          </a:r>
          <a:endParaRPr lang="en-CA" sz="2400" kern="1200" dirty="0"/>
        </a:p>
      </dsp:txBody>
      <dsp:txXfrm>
        <a:off x="2348" y="2023872"/>
        <a:ext cx="3654072" cy="2023872"/>
      </dsp:txXfrm>
    </dsp:sp>
    <dsp:sp modelId="{DE4E45F2-7C9B-514E-84C2-542F1A424EEF}">
      <dsp:nvSpPr>
        <dsp:cNvPr id="0" name=""/>
        <dsp:cNvSpPr/>
      </dsp:nvSpPr>
      <dsp:spPr>
        <a:xfrm>
          <a:off x="986948" y="303580"/>
          <a:ext cx="1684873" cy="16848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D83DF-AE38-5D40-9E23-D50C2054293E}">
      <dsp:nvSpPr>
        <dsp:cNvPr id="0" name=""/>
        <dsp:cNvSpPr/>
      </dsp:nvSpPr>
      <dsp:spPr>
        <a:xfrm>
          <a:off x="3766043" y="0"/>
          <a:ext cx="3654072" cy="50596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 dirty="0"/>
            <a:t>Enteric methane is one of the largest sources of GHG emissions in the dairy sector</a:t>
          </a:r>
          <a:endParaRPr lang="en-CA" sz="2400" kern="1200" dirty="0"/>
        </a:p>
      </dsp:txBody>
      <dsp:txXfrm>
        <a:off x="3766043" y="2023872"/>
        <a:ext cx="3654072" cy="2023872"/>
      </dsp:txXfrm>
    </dsp:sp>
    <dsp:sp modelId="{9A4F28DF-CCE7-484E-9EFE-108AE213483B}">
      <dsp:nvSpPr>
        <dsp:cNvPr id="0" name=""/>
        <dsp:cNvSpPr/>
      </dsp:nvSpPr>
      <dsp:spPr>
        <a:xfrm>
          <a:off x="4750643" y="303580"/>
          <a:ext cx="1684873" cy="1684873"/>
        </a:xfrm>
        <a:prstGeom prst="ellipse">
          <a:avLst/>
        </a:prstGeom>
        <a:solidFill>
          <a:schemeClr val="accent2">
            <a:tint val="50000"/>
            <a:hueOff val="-7675"/>
            <a:satOff val="278"/>
            <a:lumOff val="-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4936B-178A-2942-963B-72E064056993}">
      <dsp:nvSpPr>
        <dsp:cNvPr id="0" name=""/>
        <dsp:cNvSpPr/>
      </dsp:nvSpPr>
      <dsp:spPr>
        <a:xfrm>
          <a:off x="7529738" y="0"/>
          <a:ext cx="3654072" cy="50596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i="0" kern="1200" dirty="0"/>
            <a:t>Some options are currently available, and more will be available in the future, to reduce methane emissions</a:t>
          </a:r>
          <a:endParaRPr lang="en-CA" sz="2400" kern="1200" dirty="0"/>
        </a:p>
      </dsp:txBody>
      <dsp:txXfrm>
        <a:off x="7529738" y="2023872"/>
        <a:ext cx="3654072" cy="2023872"/>
      </dsp:txXfrm>
    </dsp:sp>
    <dsp:sp modelId="{D475392F-C7C8-6347-86DB-C66F24F42EFF}">
      <dsp:nvSpPr>
        <dsp:cNvPr id="0" name=""/>
        <dsp:cNvSpPr/>
      </dsp:nvSpPr>
      <dsp:spPr>
        <a:xfrm>
          <a:off x="8514338" y="303580"/>
          <a:ext cx="1684873" cy="1684873"/>
        </a:xfrm>
        <a:prstGeom prst="ellipse">
          <a:avLst/>
        </a:prstGeom>
        <a:solidFill>
          <a:schemeClr val="accent2">
            <a:tint val="50000"/>
            <a:hueOff val="-15351"/>
            <a:satOff val="557"/>
            <a:lumOff val="-1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9F09F-77DD-7C41-8606-A1AE89FF2DF6}">
      <dsp:nvSpPr>
        <dsp:cNvPr id="0" name=""/>
        <dsp:cNvSpPr/>
      </dsp:nvSpPr>
      <dsp:spPr>
        <a:xfrm>
          <a:off x="447446" y="4047744"/>
          <a:ext cx="10291267" cy="758952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8CDB-1760-4C92-988B-5AFD2895CC6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C635F-4045-4C92-B7C5-9AAB9B080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5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https://</a:t>
            </a:r>
            <a:r>
              <a:rPr lang="en-US" dirty="0" err="1"/>
              <a:t>dairy.photoshelter.com</a:t>
            </a:r>
            <a:r>
              <a:rPr lang="en-US" dirty="0"/>
              <a:t>/galleries/C0000.P4WrHK5QIU/G0000Kid38pHom.I/I0000IGEslz2EC6o/Clauss-18CR0430-jpg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3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Image: https://dairy.photoshelter.com/galleries/C0000.P4WrHK5QIU/G0000ksZ07N98BFg/I0000b6iIv0XxtRc/Crave20-219-jpg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https://dairy.photoshelter.com/galleries/C0000.P4WrHK5QIU/G0000ksZ07N98BFg/I00002CPqILRFeF0/Crave20-210-jpg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2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https://</a:t>
            </a:r>
            <a:r>
              <a:rPr lang="en-US" dirty="0" err="1"/>
              <a:t>dairy.photoshelter.com</a:t>
            </a:r>
            <a:r>
              <a:rPr lang="en-US" dirty="0"/>
              <a:t>/galleries/C0000.P4WrHK5QIU/G0000hZF_UI8OdXs/I0000qTymR.6meQ0/5D3-4971-jpg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40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8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4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C635F-4045-4C92-B7C5-9AAB9B080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5B5E-9D7B-440D-D100-47C162FD5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8143"/>
            <a:ext cx="9144000" cy="1061649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C1E39-9A9A-39F7-9C46-75C858C4A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7052F-98A9-D7EA-2330-22C8B771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BECBC-F6F3-12A7-9B1E-C634FAF1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E922-5EF4-6B3B-2AAA-6852A13D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87DD5F-88E3-43AF-7917-5BF14CEF4570}"/>
              </a:ext>
            </a:extLst>
          </p:cNvPr>
          <p:cNvGrpSpPr/>
          <p:nvPr userDrawn="1"/>
        </p:nvGrpSpPr>
        <p:grpSpPr>
          <a:xfrm>
            <a:off x="244376" y="5895283"/>
            <a:ext cx="11703247" cy="962717"/>
            <a:chOff x="219075" y="0"/>
            <a:chExt cx="11703247" cy="962717"/>
          </a:xfrm>
        </p:grpSpPr>
        <p:pic>
          <p:nvPicPr>
            <p:cNvPr id="8" name="Picture 7" descr="A blue line drawing of a cow&#10;&#10;Description automatically generated">
              <a:extLst>
                <a:ext uri="{FF2B5EF4-FFF2-40B4-BE49-F238E27FC236}">
                  <a16:creationId xmlns:a16="http://schemas.microsoft.com/office/drawing/2014/main" id="{F5DDCC59-A8FE-A312-227D-4C509F811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605" y="0"/>
              <a:ext cx="962717" cy="962717"/>
            </a:xfrm>
            <a:prstGeom prst="rect">
              <a:avLst/>
            </a:prstGeom>
          </p:spPr>
        </p:pic>
        <p:pic>
          <p:nvPicPr>
            <p:cNvPr id="11" name="Picture 10" descr="A blue line drawing of a house&#10;&#10;Description automatically generated">
              <a:extLst>
                <a:ext uri="{FF2B5EF4-FFF2-40B4-BE49-F238E27FC236}">
                  <a16:creationId xmlns:a16="http://schemas.microsoft.com/office/drawing/2014/main" id="{1EFD4241-DF8F-1A32-1086-21FE600C7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85" y="218486"/>
              <a:ext cx="668521" cy="525744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209BE310-5AB5-C957-EC53-081BB6D53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075" y="260218"/>
              <a:ext cx="799429" cy="442281"/>
            </a:xfrm>
            <a:prstGeom prst="rect">
              <a:avLst/>
            </a:prstGeom>
          </p:spPr>
        </p:pic>
        <p:pic>
          <p:nvPicPr>
            <p:cNvPr id="19" name="Picture 18" descr="A blue and black logo&#10;&#10;Description automatically generated">
              <a:extLst>
                <a:ext uri="{FF2B5EF4-FFF2-40B4-BE49-F238E27FC236}">
                  <a16:creationId xmlns:a16="http://schemas.microsoft.com/office/drawing/2014/main" id="{F6D70521-0B02-0004-5757-7A013B6F8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18" y="207441"/>
              <a:ext cx="728834" cy="5478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837C4-3951-4F14-2837-883A9A85A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769" y="248959"/>
              <a:ext cx="743461" cy="464798"/>
            </a:xfrm>
            <a:prstGeom prst="rect">
              <a:avLst/>
            </a:prstGeom>
          </p:spPr>
        </p:pic>
        <p:pic>
          <p:nvPicPr>
            <p:cNvPr id="21" name="Picture 20" descr="A blue line drawing of a factory&#10;&#10;Description automatically generated">
              <a:extLst>
                <a:ext uri="{FF2B5EF4-FFF2-40B4-BE49-F238E27FC236}">
                  <a16:creationId xmlns:a16="http://schemas.microsoft.com/office/drawing/2014/main" id="{A24A4C15-1FAC-B652-1523-A4B8D75FB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108" y="206578"/>
              <a:ext cx="668520" cy="549561"/>
            </a:xfrm>
            <a:prstGeom prst="rect">
              <a:avLst/>
            </a:prstGeom>
          </p:spPr>
        </p:pic>
        <p:pic>
          <p:nvPicPr>
            <p:cNvPr id="22" name="Picture 21" descr="A blue lightning bolt on a black background&#10;&#10;Description automatically generated">
              <a:extLst>
                <a:ext uri="{FF2B5EF4-FFF2-40B4-BE49-F238E27FC236}">
                  <a16:creationId xmlns:a16="http://schemas.microsoft.com/office/drawing/2014/main" id="{86D3BE28-002B-4465-A9E8-42BC42991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591" y="81029"/>
              <a:ext cx="800658" cy="80065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EC2AB8-9C0F-C71C-6C0A-C56F0D3BC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467" y="269840"/>
              <a:ext cx="368388" cy="423037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23A82C7E-1D25-D03E-B01F-4E1FAB882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15" y="259066"/>
              <a:ext cx="568027" cy="444584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13B79A6D-E161-0493-5B7D-05DF8A39B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193" y="232182"/>
              <a:ext cx="446952" cy="4983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9CC6613-2A89-F56B-D964-49B384B198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449" y="284537"/>
              <a:ext cx="947050" cy="414938"/>
            </a:xfrm>
            <a:prstGeom prst="rect">
              <a:avLst/>
            </a:prstGeom>
          </p:spPr>
        </p:pic>
        <p:pic>
          <p:nvPicPr>
            <p:cNvPr id="27" name="Picture 26" descr="A blue line art of a bottle and a bowl&#10;&#10;Description automatically generated">
              <a:extLst>
                <a:ext uri="{FF2B5EF4-FFF2-40B4-BE49-F238E27FC236}">
                  <a16:creationId xmlns:a16="http://schemas.microsoft.com/office/drawing/2014/main" id="{937C3136-2F33-514D-C89E-88FF6BD945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3486" y="81029"/>
              <a:ext cx="768836" cy="768836"/>
            </a:xfrm>
            <a:prstGeom prst="rect">
              <a:avLst/>
            </a:prstGeom>
          </p:spPr>
        </p:pic>
        <p:pic>
          <p:nvPicPr>
            <p:cNvPr id="28" name="Picture 27" descr="A blue line art of a building&#10;&#10;Description automatically generated">
              <a:extLst>
                <a:ext uri="{FF2B5EF4-FFF2-40B4-BE49-F238E27FC236}">
                  <a16:creationId xmlns:a16="http://schemas.microsoft.com/office/drawing/2014/main" id="{AA5331E6-8E00-AEE6-FFAC-EE8FE2C6B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9002" y="6189"/>
              <a:ext cx="924300" cy="924300"/>
            </a:xfrm>
            <a:prstGeom prst="rect">
              <a:avLst/>
            </a:prstGeom>
          </p:spPr>
        </p:pic>
        <p:pic>
          <p:nvPicPr>
            <p:cNvPr id="29" name="Picture 28" descr="A blue line drawing of two cylindrical objects&#10;&#10;Description automatically generated">
              <a:extLst>
                <a:ext uri="{FF2B5EF4-FFF2-40B4-BE49-F238E27FC236}">
                  <a16:creationId xmlns:a16="http://schemas.microsoft.com/office/drawing/2014/main" id="{8CF0C440-CAB2-5FDF-A764-9AA224BB9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90" y="207391"/>
              <a:ext cx="645814" cy="547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24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FF0F3-8270-8925-FF30-843FF273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07C79-811B-0C83-6E48-7D721FB4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C6711-39E8-207C-4081-AAF69DDE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C7AC9D-FFDE-BF6E-7E5B-7EA2CE2F4656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36ADDD0-EEE6-BB38-B2E5-3D9AACE6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3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5A883-07F4-9C57-F387-0AB9053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84C28-43AA-C1FD-6B08-AFC2FA46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2132-EA08-2060-E5B1-F29B3512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A65A-C052-A71C-317B-E833431A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5B8E-2803-AFD8-A4F0-B77EFA51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199A2-95E1-194D-14F0-818443359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C3467-BEC4-A683-A5BF-B60D93E7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9E60C-516E-40FB-B1A1-B0940661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D42DD-08CB-C3BD-D24A-7E8E039B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BC38-D40D-81C0-D205-25194F43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0EAD-5A65-8058-8BC6-221B02B9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77F6B-BFD2-5902-4B92-17B5F40C9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1ECD2-2D87-0223-9408-550DFFE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C6668-C0C0-F174-DEFF-261EB59A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25CDF-2500-9BF5-6B59-5BB66404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8D3-40A7-73AA-7027-1F76AB64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4406-63F5-0139-6C2C-C51D3781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53541"/>
            <a:ext cx="11186160" cy="4265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A09C-94BF-D338-6EEC-3A975A72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837A-C370-AA49-02F9-92E257C0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19A5-D34A-CF30-F5FF-5923C2AB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2A819A-EB99-3F22-CE6C-BA6E354F60C5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8D3-40A7-73AA-7027-1F76AB64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4745019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4406-63F5-0139-6C2C-C51D3781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41"/>
            <a:ext cx="3975847" cy="4265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A09C-94BF-D338-6EEC-3A975A72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837A-C370-AA49-02F9-92E257C0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19A5-D34A-CF30-F5FF-5923C2AB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2A819A-EB99-3F22-CE6C-BA6E354F60C5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cows standing in a field&#10;&#10;Description automatically generated">
            <a:extLst>
              <a:ext uri="{FF2B5EF4-FFF2-40B4-BE49-F238E27FC236}">
                <a16:creationId xmlns:a16="http://schemas.microsoft.com/office/drawing/2014/main" id="{7F9CC982-476A-35F1-1D9A-309972CC4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r="-1" b="95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7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DF6F93-240B-397F-693E-638683BBD3FE}"/>
              </a:ext>
            </a:extLst>
          </p:cNvPr>
          <p:cNvSpPr/>
          <p:nvPr userDrawn="1"/>
        </p:nvSpPr>
        <p:spPr>
          <a:xfrm>
            <a:off x="267420" y="250166"/>
            <a:ext cx="11593902" cy="63317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AF6E-8EBC-944E-4172-8600A057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87462-64B4-ED09-BDB2-1B5AC6091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E7F3-3A67-FD5B-2105-9BA57BB1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156C3-34E3-201F-D3EF-982F8319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5691A-0986-3D75-9A38-690CA818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line drawing of a cow&#10;&#10;Description automatically generated">
            <a:extLst>
              <a:ext uri="{FF2B5EF4-FFF2-40B4-BE49-F238E27FC236}">
                <a16:creationId xmlns:a16="http://schemas.microsoft.com/office/drawing/2014/main" id="{C8D7099B-4E72-A212-7469-DC88F19C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4313230" cy="43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8091-5DF8-C0EE-9C4F-13C86558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2487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061C1-892F-626C-42E3-5DCB83C2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966" y="1825625"/>
            <a:ext cx="470283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15E58-305D-DA4E-6F77-A0ED8D87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FAC50-0E0A-4E7C-0EEC-D8B623CB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60B2-9A2F-44ED-58D3-B8189F25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A683C5-77EA-F968-74A0-05E12D8D70C2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3F8526D-2424-FD5D-32DE-4C77C7C0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7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8091-5DF8-C0EE-9C4F-13C86558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057"/>
            <a:ext cx="4872487" cy="35459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061C1-892F-626C-42E3-5DCB83C2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966" y="2631055"/>
            <a:ext cx="4702834" cy="35459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15E58-305D-DA4E-6F77-A0ED8D87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FAC50-0E0A-4E7C-0EEC-D8B623CB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60B2-9A2F-44ED-58D3-B8189F25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A683C5-77EA-F968-74A0-05E12D8D70C2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3F8526D-2424-FD5D-32DE-4C77C7C0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8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8091-5DF8-C0EE-9C4F-13C86558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061C1-892F-626C-42E3-5DCB83C2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15E58-305D-DA4E-6F77-A0ED8D87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FAC50-0E0A-4E7C-0EEC-D8B623CB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60B2-9A2F-44ED-58D3-B8189F25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0FA554-FCE3-DB16-7D92-554AE68E6C17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8FD8023-3CC7-0F37-F3C6-698E6153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9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B2D4-5918-B282-D384-FCDD3E28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F8C86-C9C5-E172-BC77-932549C9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897EB-894C-43E3-8744-50FE36EE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0D4E8-C88F-0D58-2460-CDA1284B1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863B9-E46C-F3B3-2C3C-47D11E5C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9532-40F5-2193-C8C3-815C7B71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F2EAC-FD2B-8C61-EA09-04731DF4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463470-F2E0-562E-71A7-5B37F0EDC2F6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B00E8B8-2E5C-A1F9-1E43-4FDF6651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8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B2D4-5918-B282-D384-FCDD3E28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15666"/>
            <a:ext cx="3275012" cy="561699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F8C86-C9C5-E172-BC77-932549C9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83672"/>
            <a:ext cx="3275012" cy="38404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897EB-894C-43E3-8744-50FE36EE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3388" y="1715668"/>
            <a:ext cx="3072000" cy="561694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0D4E8-C88F-0D58-2460-CDA1284B1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83386" y="2383671"/>
            <a:ext cx="3072001" cy="38404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863B9-E46C-F3B3-2C3C-47D11E5C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0854"/>
            <a:ext cx="2743200" cy="365125"/>
          </a:xfrm>
        </p:spPr>
        <p:txBody>
          <a:bodyPr/>
          <a:lstStyle/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9532-40F5-2193-C8C3-815C7B71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85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F2EAC-FD2B-8C61-EA09-04731DF4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854"/>
            <a:ext cx="2743200" cy="365125"/>
          </a:xfrm>
        </p:spPr>
        <p:txBody>
          <a:bodyPr/>
          <a:lstStyle/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BCBD425-6855-0C55-A4FC-029BA1011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094" y="1715667"/>
            <a:ext cx="3072000" cy="561695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32C4171-A4DA-4259-9697-4581FD45C2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092" y="2383671"/>
            <a:ext cx="3072001" cy="38404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E52A2E-2A2B-D08F-7B93-5067477CE93D}"/>
              </a:ext>
            </a:extLst>
          </p:cNvPr>
          <p:cNvCxnSpPr>
            <a:cxnSpLocks/>
          </p:cNvCxnSpPr>
          <p:nvPr userDrawn="1"/>
        </p:nvCxnSpPr>
        <p:spPr>
          <a:xfrm>
            <a:off x="0" y="376709"/>
            <a:ext cx="1485900" cy="0"/>
          </a:xfrm>
          <a:prstGeom prst="line">
            <a:avLst/>
          </a:prstGeom>
          <a:ln w="38100">
            <a:solidFill>
              <a:srgbClr val="15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C93CFA6-D32D-3AF2-34AA-8C425CA0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670878"/>
            <a:ext cx="11186160" cy="6026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23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50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D92FC-F018-18EB-A72C-FE97ECEF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84F14-9700-7BB5-4614-984E965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59923-AA45-B141-E379-DB43A20B3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78A1-853C-40BF-A2A1-F0ABBBF9554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910E-7CE3-CC27-7075-1A3F98093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BBA40-B4CD-BED8-223F-0CA7FAC16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2415-5C4A-4D0B-AB2D-113F933D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61" r:id="rId6"/>
    <p:sldLayoutId id="2147483659" r:id="rId7"/>
    <p:sldLayoutId id="2147483653" r:id="rId8"/>
    <p:sldLayoutId id="2147483660" r:id="rId9"/>
    <p:sldLayoutId id="2147483654" r:id="rId10"/>
    <p:sldLayoutId id="2147483655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gle.com/url?q=https://doi.org/10.1016/j.idairyj.2012.09.010&amp;sa=D&amp;source=docs&amp;ust=1713300991449308&amp;usg=AOvVaw1Qc-blKu7YybccpZK3u9y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3C04-BA31-15A9-23E6-7AB5A24AF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2537461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15235F"/>
                </a:solidFill>
                <a:latin typeface="Aptos ExtraBold" panose="020B0004020202020204" pitchFamily="34" charset="0"/>
              </a:rPr>
              <a:t>A Guide to Managing Enteric Methane</a:t>
            </a:r>
            <a:br>
              <a:rPr lang="en-US" sz="6000" dirty="0">
                <a:solidFill>
                  <a:srgbClr val="15235F"/>
                </a:solidFill>
                <a:latin typeface="Aptos ExtraBold" panose="020B0004020202020204" pitchFamily="34" charset="0"/>
              </a:rPr>
            </a:br>
            <a:r>
              <a:rPr lang="en-US" sz="6000" dirty="0">
                <a:solidFill>
                  <a:srgbClr val="15235F"/>
                </a:solidFill>
                <a:latin typeface="Aptos ExtraBold" panose="020B0004020202020204" pitchFamily="34" charset="0"/>
              </a:rPr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380324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C0D2006-64A9-F7D0-BE0E-E5C6602BC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16" y="1506988"/>
            <a:ext cx="9794965" cy="383735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37FB20-5E6B-6071-9D72-3C0E6612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How does enteric methane compare</a:t>
            </a:r>
            <a:r>
              <a:rPr lang="en-US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215138-9ED5-7A4B-CD08-A0368C8B3779}"/>
              </a:ext>
            </a:extLst>
          </p:cNvPr>
          <p:cNvSpPr/>
          <p:nvPr/>
        </p:nvSpPr>
        <p:spPr>
          <a:xfrm>
            <a:off x="0" y="5344344"/>
            <a:ext cx="12192000" cy="1033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3F3F3F"/>
                </a:solidFill>
                <a:effectLst/>
              </a:rPr>
              <a:t>As an industry, we need to find areas to improve across all of these sources. </a:t>
            </a:r>
          </a:p>
          <a:p>
            <a:pPr algn="ctr"/>
            <a:r>
              <a:rPr lang="en-CA" sz="2000" b="1" dirty="0">
                <a:solidFill>
                  <a:srgbClr val="3F3F3F"/>
                </a:solidFill>
                <a:effectLst/>
              </a:rPr>
              <a:t>As one of the highest sources of emissions, enteric methane is a primary area we can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6582C-FBB1-67B8-7784-D3F204638AA7}"/>
              </a:ext>
            </a:extLst>
          </p:cNvPr>
          <p:cNvSpPr txBox="1"/>
          <p:nvPr/>
        </p:nvSpPr>
        <p:spPr>
          <a:xfrm>
            <a:off x="0" y="654581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900" dirty="0" err="1">
                <a:solidFill>
                  <a:srgbClr val="3F3F3F"/>
                </a:solidFill>
                <a:latin typeface="Aptos" panose="020B0004020202020204" pitchFamily="34" charset="0"/>
              </a:rPr>
              <a:t>Thoma</a:t>
            </a:r>
            <a:r>
              <a:rPr lang="en-CA" sz="900" dirty="0">
                <a:solidFill>
                  <a:srgbClr val="3F3F3F"/>
                </a:solidFill>
                <a:latin typeface="Aptos" panose="020B0004020202020204" pitchFamily="34" charset="0"/>
              </a:rPr>
              <a:t> et al. 2013. Greenhouse gas emissions from milk production and consumption in the United States: A cradle-to-grave life cycle assessment circa 2008. International Dairy Journal. </a:t>
            </a:r>
            <a:r>
              <a:rPr lang="en-CA" sz="900" dirty="0">
                <a:solidFill>
                  <a:srgbClr val="3F3F3F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https://doi.org/10.1016/j.idairyj.2012.09.010</a:t>
            </a:r>
            <a:r>
              <a:rPr lang="en-CA" sz="9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en-US" sz="9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DB467-BD2B-6B73-956E-7DB32FAFDB90}"/>
              </a:ext>
            </a:extLst>
          </p:cNvPr>
          <p:cNvSpPr txBox="1"/>
          <p:nvPr/>
        </p:nvSpPr>
        <p:spPr>
          <a:xfrm>
            <a:off x="472440" y="1203356"/>
            <a:ext cx="761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PERCENTAGES OF ON-FARM EMISSIONS</a:t>
            </a:r>
          </a:p>
        </p:txBody>
      </p:sp>
    </p:spTree>
    <p:extLst>
      <p:ext uri="{BB962C8B-B14F-4D97-AF65-F5344CB8AC3E}">
        <p14:creationId xmlns:p14="http://schemas.microsoft.com/office/powerpoint/2010/main" val="288677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607C-8D80-C5F7-A809-544664BE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18313"/>
            <a:ext cx="10515600" cy="2852737"/>
          </a:xfrm>
        </p:spPr>
        <p:txBody>
          <a:bodyPr/>
          <a:lstStyle/>
          <a:p>
            <a:r>
              <a:rPr lang="en-US" dirty="0"/>
              <a:t>Current Options for Emission Reduction</a:t>
            </a:r>
          </a:p>
        </p:txBody>
      </p:sp>
    </p:spTree>
    <p:extLst>
      <p:ext uri="{BB962C8B-B14F-4D97-AF65-F5344CB8AC3E}">
        <p14:creationId xmlns:p14="http://schemas.microsoft.com/office/powerpoint/2010/main" val="109683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A0E42-D55E-7304-6140-D0F3B0F3A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4595"/>
            <a:ext cx="4659489" cy="1603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Emissions Intensity</a:t>
            </a:r>
          </a:p>
          <a:p>
            <a:r>
              <a:rPr lang="en-US" dirty="0"/>
              <a:t>GHG emissions per unit of milk (for example, grams per liter or pounds per gallon)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B6C7-8DFB-B09B-A1E1-18E3FE549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4311" y="2672401"/>
            <a:ext cx="4659489" cy="1603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Absolute Emissions </a:t>
            </a:r>
          </a:p>
          <a:p>
            <a:r>
              <a:rPr lang="en-US" dirty="0"/>
              <a:t>Total GHG emissions over a period of time (for example, grams per day)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6A7E9C-1062-AD8D-27C4-7964F182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Measuring Emission Reductions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59ED0150-C110-A50B-C96A-3F5424C47ABA}"/>
              </a:ext>
            </a:extLst>
          </p:cNvPr>
          <p:cNvSpPr/>
          <p:nvPr/>
        </p:nvSpPr>
        <p:spPr>
          <a:xfrm>
            <a:off x="0" y="5013550"/>
            <a:ext cx="11658600" cy="1059380"/>
          </a:xfrm>
          <a:prstGeom prst="homePlate">
            <a:avLst/>
          </a:prstGeom>
          <a:solidFill>
            <a:srgbClr val="9AB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FEB62-7E23-D181-F62D-B2D5F3BB2229}"/>
              </a:ext>
            </a:extLst>
          </p:cNvPr>
          <p:cNvSpPr txBox="1"/>
          <p:nvPr/>
        </p:nvSpPr>
        <p:spPr>
          <a:xfrm>
            <a:off x="838200" y="512774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These measures are different ways to think about how a farm’s actions and choices impact their GHG emissions</a:t>
            </a:r>
          </a:p>
        </p:txBody>
      </p:sp>
      <p:pic>
        <p:nvPicPr>
          <p:cNvPr id="7" name="Picture 6" descr="A blue line art of a bottle and a bowl&#10;&#10;Description automatically generated">
            <a:extLst>
              <a:ext uri="{FF2B5EF4-FFF2-40B4-BE49-F238E27FC236}">
                <a16:creationId xmlns:a16="http://schemas.microsoft.com/office/drawing/2014/main" id="{AE521CEE-6021-2861-1014-D84C64249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44" y="1089243"/>
            <a:ext cx="2609736" cy="2609736"/>
          </a:xfrm>
          <a:prstGeom prst="rect">
            <a:avLst/>
          </a:prstGeom>
        </p:spPr>
      </p:pic>
      <p:pic>
        <p:nvPicPr>
          <p:cNvPr id="8" name="Picture 7" descr="A blue magnifying glass and cloud&#10;&#10;Description automatically generated">
            <a:extLst>
              <a:ext uri="{FF2B5EF4-FFF2-40B4-BE49-F238E27FC236}">
                <a16:creationId xmlns:a16="http://schemas.microsoft.com/office/drawing/2014/main" id="{642A2446-ED49-A4E9-45B8-4FEEF60104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99" y="1575680"/>
            <a:ext cx="1757156" cy="17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74248D-CB54-4EEF-5C30-00EBFBF4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Animal Management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7BC1119-E337-BCB8-ED56-6C7F9443D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653" y="2206298"/>
            <a:ext cx="4234877" cy="2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Productive Cows</a:t>
            </a:r>
          </a:p>
          <a:p>
            <a:r>
              <a:rPr lang="en-US" dirty="0"/>
              <a:t>Reduced enteric methane emissions intensity</a:t>
            </a:r>
          </a:p>
          <a:p>
            <a:r>
              <a:rPr lang="en-US" dirty="0"/>
              <a:t>Reduced costs of disease treatment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F7288-653C-E7C4-1FEA-B75E0045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093" y="2206299"/>
            <a:ext cx="4794392" cy="208357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Healthy Cows </a:t>
            </a:r>
          </a:p>
          <a:p>
            <a:r>
              <a:rPr lang="en-US" dirty="0"/>
              <a:t>Improving cow comfort</a:t>
            </a:r>
          </a:p>
          <a:p>
            <a:r>
              <a:rPr lang="en-US" dirty="0"/>
              <a:t>Improving reproductive efficiency</a:t>
            </a:r>
          </a:p>
          <a:p>
            <a:r>
              <a:rPr lang="en-US" dirty="0"/>
              <a:t>Reducing 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54A2B3B-D311-1243-61A8-B671EF16AC11}"/>
              </a:ext>
            </a:extLst>
          </p:cNvPr>
          <p:cNvSpPr/>
          <p:nvPr/>
        </p:nvSpPr>
        <p:spPr>
          <a:xfrm>
            <a:off x="5027444" y="1852289"/>
            <a:ext cx="1580445" cy="2889955"/>
          </a:xfrm>
          <a:prstGeom prst="chevron">
            <a:avLst/>
          </a:prstGeom>
          <a:solidFill>
            <a:srgbClr val="9AB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20927-59DB-0C95-16E7-E9DFE7CFEE07}"/>
              </a:ext>
            </a:extLst>
          </p:cNvPr>
          <p:cNvSpPr txBox="1"/>
          <p:nvPr/>
        </p:nvSpPr>
        <p:spPr>
          <a:xfrm>
            <a:off x="472440" y="1273493"/>
            <a:ext cx="761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LOWERING ENTERIC EMISSIONS BY IMPROVING ANIMAL HEALTH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8C61560-0CA9-E28C-2DF2-6FE750E34A5C}"/>
              </a:ext>
            </a:extLst>
          </p:cNvPr>
          <p:cNvSpPr/>
          <p:nvPr/>
        </p:nvSpPr>
        <p:spPr>
          <a:xfrm>
            <a:off x="0" y="5111576"/>
            <a:ext cx="11658600" cy="1059380"/>
          </a:xfrm>
          <a:prstGeom prst="homePlate">
            <a:avLst/>
          </a:prstGeom>
          <a:solidFill>
            <a:srgbClr val="467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example, for every 1% decrease in clinical mastitis prevalence, GHG emissions per unit of milk decrease by 2% and total herd GHG emissions decrease by 1%. </a:t>
            </a:r>
          </a:p>
        </p:txBody>
      </p:sp>
    </p:spTree>
    <p:extLst>
      <p:ext uri="{BB962C8B-B14F-4D97-AF65-F5344CB8AC3E}">
        <p14:creationId xmlns:p14="http://schemas.microsoft.com/office/powerpoint/2010/main" val="300308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3B1099-DC21-2239-13EA-C83E10863D4F}"/>
              </a:ext>
            </a:extLst>
          </p:cNvPr>
          <p:cNvSpPr/>
          <p:nvPr/>
        </p:nvSpPr>
        <p:spPr>
          <a:xfrm>
            <a:off x="7868357" y="2153355"/>
            <a:ext cx="3285066" cy="2551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405C8A-1A25-0E32-025A-D7B902D4D79C}"/>
              </a:ext>
            </a:extLst>
          </p:cNvPr>
          <p:cNvSpPr/>
          <p:nvPr/>
        </p:nvSpPr>
        <p:spPr>
          <a:xfrm>
            <a:off x="4286956" y="2153355"/>
            <a:ext cx="3285066" cy="2551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F3561-4439-08C4-6848-2D21DF358994}"/>
              </a:ext>
            </a:extLst>
          </p:cNvPr>
          <p:cNvSpPr/>
          <p:nvPr/>
        </p:nvSpPr>
        <p:spPr>
          <a:xfrm>
            <a:off x="705555" y="2153355"/>
            <a:ext cx="3285066" cy="2551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50934-6898-D290-9064-F11AF8190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122" y="2271914"/>
            <a:ext cx="3191932" cy="243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Feeding rumen available fats and more starch</a:t>
            </a:r>
          </a:p>
          <a:p>
            <a:pPr lvl="1"/>
            <a:r>
              <a:rPr lang="en-US" sz="2000" dirty="0"/>
              <a:t>Reduces amount of hydrogen available for methane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CD08-62BF-53D1-2AF5-D16C9DA1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08" y="5442313"/>
            <a:ext cx="11094720" cy="851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Diet changes should be balanced by a professional dairy cow nutritionist to maintain a healthy rumen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AEF3C6-9524-B367-3179-7E2704EF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3FD2157-5225-27B5-6106-49302B93C1F9}"/>
              </a:ext>
            </a:extLst>
          </p:cNvPr>
          <p:cNvSpPr txBox="1">
            <a:spLocks/>
          </p:cNvSpPr>
          <p:nvPr/>
        </p:nvSpPr>
        <p:spPr>
          <a:xfrm>
            <a:off x="4333523" y="2271914"/>
            <a:ext cx="3191932" cy="24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Highly digestible ingredients</a:t>
            </a:r>
          </a:p>
          <a:p>
            <a:pPr lvl="1"/>
            <a:r>
              <a:rPr lang="en-US" sz="2000" dirty="0"/>
              <a:t>Highly digestible  forage fiber </a:t>
            </a:r>
          </a:p>
          <a:p>
            <a:pPr lvl="1"/>
            <a:r>
              <a:rPr lang="en-US" sz="2000" dirty="0"/>
              <a:t>Grain processing</a:t>
            </a:r>
          </a:p>
          <a:p>
            <a:pPr lvl="1"/>
            <a:r>
              <a:rPr lang="en-US" sz="2000" dirty="0"/>
              <a:t>Reduces emissions intensity</a:t>
            </a:r>
          </a:p>
          <a:p>
            <a:pPr lvl="1"/>
            <a:endParaRPr lang="en-US" sz="2000" dirty="0">
              <a:highlight>
                <a:srgbClr val="00FF00"/>
              </a:highlight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0D979B-1EF4-D6A9-CC4A-32B92BBC99AB}"/>
              </a:ext>
            </a:extLst>
          </p:cNvPr>
          <p:cNvSpPr txBox="1">
            <a:spLocks/>
          </p:cNvSpPr>
          <p:nvPr/>
        </p:nvSpPr>
        <p:spPr>
          <a:xfrm>
            <a:off x="7868357" y="2278310"/>
            <a:ext cx="3112909" cy="243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High productivity diets</a:t>
            </a:r>
          </a:p>
          <a:p>
            <a:pPr lvl="1"/>
            <a:r>
              <a:rPr lang="en-US" sz="2000" dirty="0"/>
              <a:t>Provision of nutrients to support high milk production</a:t>
            </a:r>
          </a:p>
          <a:p>
            <a:pPr lvl="1"/>
            <a:r>
              <a:rPr lang="en-US" sz="2000" dirty="0"/>
              <a:t>Reduces emissions intensity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EDFF8-AC19-F221-3E77-450CF02064CD}"/>
              </a:ext>
            </a:extLst>
          </p:cNvPr>
          <p:cNvSpPr txBox="1"/>
          <p:nvPr/>
        </p:nvSpPr>
        <p:spPr>
          <a:xfrm>
            <a:off x="472440" y="1271341"/>
            <a:ext cx="588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REDUCING ENTERIC METHANE THROUGH DIET</a:t>
            </a:r>
          </a:p>
        </p:txBody>
      </p:sp>
    </p:spTree>
    <p:extLst>
      <p:ext uri="{BB962C8B-B14F-4D97-AF65-F5344CB8AC3E}">
        <p14:creationId xmlns:p14="http://schemas.microsoft.com/office/powerpoint/2010/main" val="168466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4A34E-9F99-BB0C-4D9F-CC10CC79E134}"/>
              </a:ext>
            </a:extLst>
          </p:cNvPr>
          <p:cNvSpPr/>
          <p:nvPr/>
        </p:nvSpPr>
        <p:spPr>
          <a:xfrm>
            <a:off x="0" y="-374469"/>
            <a:ext cx="12296503" cy="79596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97E04A-A90C-2F51-6BF5-AFE4ABC5D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/>
        </p:blipFill>
        <p:spPr>
          <a:xfrm>
            <a:off x="0" y="-374469"/>
            <a:ext cx="12192000" cy="8062239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ABE3A-7A1F-1D09-89B9-4D48EA78D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1606" y="3040899"/>
            <a:ext cx="7356994" cy="2776860"/>
          </a:xfrm>
          <a:solidFill>
            <a:srgbClr val="F2F2F2">
              <a:alpha val="70196"/>
            </a:srgbClr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Maintaining healthy &amp; comfortable cows reduces: 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Emissions intensity</a:t>
            </a:r>
          </a:p>
          <a:p>
            <a:pPr lvl="1"/>
            <a:r>
              <a:rPr lang="en-US" b="1" dirty="0">
                <a:solidFill>
                  <a:sysClr val="windowText" lastClr="000000"/>
                </a:solidFill>
              </a:rPr>
              <a:t>Costs associated with disease</a:t>
            </a:r>
          </a:p>
          <a:p>
            <a:r>
              <a:rPr lang="en-US" b="1" dirty="0">
                <a:solidFill>
                  <a:sysClr val="windowText" lastClr="000000"/>
                </a:solidFill>
              </a:rPr>
              <a:t>Diet formulations can reduce absolute emissions and emissions intensity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84EA8-A099-D742-AFC1-74ADAF3D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OPTIONS SUMMARY</a:t>
            </a:r>
          </a:p>
        </p:txBody>
      </p:sp>
    </p:spTree>
    <p:extLst>
      <p:ext uri="{BB962C8B-B14F-4D97-AF65-F5344CB8AC3E}">
        <p14:creationId xmlns:p14="http://schemas.microsoft.com/office/powerpoint/2010/main" val="17251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43960-158C-6D7C-8F3F-8FF8E7CCBF62}"/>
              </a:ext>
            </a:extLst>
          </p:cNvPr>
          <p:cNvSpPr txBox="1">
            <a:spLocks/>
          </p:cNvSpPr>
          <p:nvPr/>
        </p:nvSpPr>
        <p:spPr>
          <a:xfrm>
            <a:off x="831850" y="271831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Options for Emission Reduction</a:t>
            </a:r>
          </a:p>
        </p:txBody>
      </p:sp>
    </p:spTree>
    <p:extLst>
      <p:ext uri="{BB962C8B-B14F-4D97-AF65-F5344CB8AC3E}">
        <p14:creationId xmlns:p14="http://schemas.microsoft.com/office/powerpoint/2010/main" val="278799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extLst>
              <a:ext uri="{FF2B5EF4-FFF2-40B4-BE49-F238E27FC236}">
                <a16:creationId xmlns:a16="http://schemas.microsoft.com/office/drawing/2014/main" id="{0EE12BC2-B47C-1796-8899-C7629427E833}"/>
              </a:ext>
            </a:extLst>
          </p:cNvPr>
          <p:cNvSpPr/>
          <p:nvPr/>
        </p:nvSpPr>
        <p:spPr>
          <a:xfrm>
            <a:off x="0" y="1986843"/>
            <a:ext cx="5511800" cy="3543788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5DBE5AC9-543C-1821-B6DB-D446484C41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" y="2190596"/>
            <a:ext cx="2343973" cy="18345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5E0DDE-C833-289F-471E-AB117E3A2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505" y="4140647"/>
            <a:ext cx="4620125" cy="12468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Added to the diet in small quantities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Take effect quickly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84C32F-CC96-4A36-E8CC-E4DC0DFA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ADDITIVES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A804D-088C-7B68-23EA-0C70BC002EC3}"/>
              </a:ext>
            </a:extLst>
          </p:cNvPr>
          <p:cNvSpPr txBox="1"/>
          <p:nvPr/>
        </p:nvSpPr>
        <p:spPr>
          <a:xfrm>
            <a:off x="472440" y="5833179"/>
            <a:ext cx="1118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Always confirm an additive is authorized and registered for mitigating methane emissions before feeding it for that purpose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EB26E-C670-DB8D-BCEA-317BB9EB80FB}"/>
              </a:ext>
            </a:extLst>
          </p:cNvPr>
          <p:cNvSpPr/>
          <p:nvPr/>
        </p:nvSpPr>
        <p:spPr>
          <a:xfrm>
            <a:off x="6065521" y="1986844"/>
            <a:ext cx="6126480" cy="3543788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38320-9646-FA19-1441-5971823A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081126"/>
            <a:ext cx="6126479" cy="1365908"/>
          </a:xfrm>
        </p:spPr>
        <p:txBody>
          <a:bodyPr>
            <a:normAutofit/>
          </a:bodyPr>
          <a:lstStyle/>
          <a:p>
            <a:r>
              <a:rPr lang="en-US" sz="2800" dirty="0"/>
              <a:t>Additives are intended to reduce the production of methane in the rumen, </a:t>
            </a:r>
            <a:r>
              <a:rPr lang="en-US" sz="2800" u="sng" dirty="0"/>
              <a:t>not to provide nutrition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3A75A-D02C-F3B9-46E7-C5AE11D7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37" y="2184351"/>
            <a:ext cx="2957247" cy="1754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F7E97C-AEDC-8474-571C-71C574850114}"/>
              </a:ext>
            </a:extLst>
          </p:cNvPr>
          <p:cNvSpPr txBox="1"/>
          <p:nvPr/>
        </p:nvSpPr>
        <p:spPr>
          <a:xfrm>
            <a:off x="472440" y="1271342"/>
            <a:ext cx="732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INGREDIENTS THAT REDUCE METHANE PRODUCTION</a:t>
            </a:r>
          </a:p>
        </p:txBody>
      </p:sp>
    </p:spTree>
    <p:extLst>
      <p:ext uri="{BB962C8B-B14F-4D97-AF65-F5344CB8AC3E}">
        <p14:creationId xmlns:p14="http://schemas.microsoft.com/office/powerpoint/2010/main" val="151123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4178E6-8EBD-A4CA-D4ED-34531F07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METHANE INHIBITORS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607C-5C35-3D2E-2A9A-E2270BF2476A}"/>
              </a:ext>
            </a:extLst>
          </p:cNvPr>
          <p:cNvSpPr txBox="1"/>
          <p:nvPr/>
        </p:nvSpPr>
        <p:spPr>
          <a:xfrm>
            <a:off x="472440" y="1273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INGREDIENTS THAT IMPEDE METHANE PRODUCERS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2BAE65-9001-45C4-3938-5C342C3C4920}"/>
              </a:ext>
            </a:extLst>
          </p:cNvPr>
          <p:cNvSpPr/>
          <p:nvPr/>
        </p:nvSpPr>
        <p:spPr>
          <a:xfrm>
            <a:off x="467868" y="5169405"/>
            <a:ext cx="7631005" cy="134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Nitrate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47B44B-2374-FABB-E11C-BBA6AE2906FD}"/>
              </a:ext>
            </a:extLst>
          </p:cNvPr>
          <p:cNvSpPr/>
          <p:nvPr/>
        </p:nvSpPr>
        <p:spPr>
          <a:xfrm>
            <a:off x="453430" y="1870471"/>
            <a:ext cx="7631005" cy="134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3-Nitroxypropanol (3-NOP/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Bovaer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8469CD-246B-5549-B4CF-C1A84FA41342}"/>
              </a:ext>
            </a:extLst>
          </p:cNvPr>
          <p:cNvSpPr/>
          <p:nvPr/>
        </p:nvSpPr>
        <p:spPr>
          <a:xfrm>
            <a:off x="467868" y="3516025"/>
            <a:ext cx="7631005" cy="134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Red Algae Seaweed (Halogens/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Brominata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®)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 descr="A blue and black cloud with a arrow&#10;&#10;Description automatically generated">
            <a:extLst>
              <a:ext uri="{FF2B5EF4-FFF2-40B4-BE49-F238E27FC236}">
                <a16:creationId xmlns:a16="http://schemas.microsoft.com/office/drawing/2014/main" id="{9F25C143-4C3E-12A3-3C1C-0C7CD249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2142237"/>
            <a:ext cx="1278904" cy="1278904"/>
          </a:xfrm>
          <a:prstGeom prst="rect">
            <a:avLst/>
          </a:prstGeom>
        </p:spPr>
      </p:pic>
      <p:pic>
        <p:nvPicPr>
          <p:cNvPr id="10" name="Picture 9" descr="A blue and black cloud with a arrow&#10;&#10;Description automatically generated">
            <a:extLst>
              <a:ext uri="{FF2B5EF4-FFF2-40B4-BE49-F238E27FC236}">
                <a16:creationId xmlns:a16="http://schemas.microsoft.com/office/drawing/2014/main" id="{7A8A1DC6-D044-9A15-0DD3-7FD68949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3778818"/>
            <a:ext cx="1278904" cy="1278904"/>
          </a:xfrm>
          <a:prstGeom prst="rect">
            <a:avLst/>
          </a:prstGeom>
        </p:spPr>
      </p:pic>
      <p:pic>
        <p:nvPicPr>
          <p:cNvPr id="11" name="Picture 10" descr="A blue and black cloud with a arrow&#10;&#10;Description automatically generated">
            <a:extLst>
              <a:ext uri="{FF2B5EF4-FFF2-40B4-BE49-F238E27FC236}">
                <a16:creationId xmlns:a16="http://schemas.microsoft.com/office/drawing/2014/main" id="{12374A95-1680-7FCE-D8B9-0E32DED9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5420192"/>
            <a:ext cx="1278904" cy="1278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54662F-25B5-782D-D024-AE78340D9093}"/>
              </a:ext>
            </a:extLst>
          </p:cNvPr>
          <p:cNvSpPr txBox="1"/>
          <p:nvPr/>
        </p:nvSpPr>
        <p:spPr>
          <a:xfrm>
            <a:off x="2243906" y="2419374"/>
            <a:ext cx="236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reduce enteric methane by 30%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BC7DFB-1AE6-ED7F-FBDD-FCDDF928ED86}"/>
              </a:ext>
            </a:extLst>
          </p:cNvPr>
          <p:cNvSpPr txBox="1"/>
          <p:nvPr/>
        </p:nvSpPr>
        <p:spPr>
          <a:xfrm>
            <a:off x="2243905" y="4098285"/>
            <a:ext cx="261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reduce enteric methane by 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EC1C2-30B4-705B-D6CB-40C180D5D6FF}"/>
              </a:ext>
            </a:extLst>
          </p:cNvPr>
          <p:cNvSpPr txBox="1"/>
          <p:nvPr/>
        </p:nvSpPr>
        <p:spPr>
          <a:xfrm>
            <a:off x="2212013" y="5734866"/>
            <a:ext cx="261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reduce enteric methane by 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51630F-49A0-9E91-8EF0-B2A6EEE083DD}"/>
              </a:ext>
            </a:extLst>
          </p:cNvPr>
          <p:cNvSpPr txBox="1"/>
          <p:nvPr/>
        </p:nvSpPr>
        <p:spPr>
          <a:xfrm>
            <a:off x="5743266" y="2458522"/>
            <a:ext cx="236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Approved for use in the U.S.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264EC-6413-ACC2-FC46-CC8437B56736}"/>
              </a:ext>
            </a:extLst>
          </p:cNvPr>
          <p:cNvSpPr txBox="1"/>
          <p:nvPr/>
        </p:nvSpPr>
        <p:spPr>
          <a:xfrm>
            <a:off x="5743266" y="5741173"/>
            <a:ext cx="236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approved for use in the U.S.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3643B-0641-6F2F-6CD1-A84BEDCC4675}"/>
              </a:ext>
            </a:extLst>
          </p:cNvPr>
          <p:cNvSpPr txBox="1"/>
          <p:nvPr/>
        </p:nvSpPr>
        <p:spPr>
          <a:xfrm>
            <a:off x="5743266" y="4095104"/>
            <a:ext cx="236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approved for use in the U.S.</a:t>
            </a:r>
          </a:p>
        </p:txBody>
      </p:sp>
      <p:pic>
        <p:nvPicPr>
          <p:cNvPr id="7" name="Picture 6" descr="Cows eating hay in a barn&#10;&#10;Description automatically generated">
            <a:extLst>
              <a:ext uri="{FF2B5EF4-FFF2-40B4-BE49-F238E27FC236}">
                <a16:creationId xmlns:a16="http://schemas.microsoft.com/office/drawing/2014/main" id="{C33BAD56-C30E-5D08-A6A8-883ECB48E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35" y="1872519"/>
            <a:ext cx="3225965" cy="2138561"/>
          </a:xfrm>
          <a:prstGeom prst="rect">
            <a:avLst/>
          </a:prstGeom>
        </p:spPr>
      </p:pic>
      <p:pic>
        <p:nvPicPr>
          <p:cNvPr id="3" name="Picture 2" descr="A person holding a pile of hay&#10;&#10;Description automatically generated">
            <a:extLst>
              <a:ext uri="{FF2B5EF4-FFF2-40B4-BE49-F238E27FC236}">
                <a16:creationId xmlns:a16="http://schemas.microsoft.com/office/drawing/2014/main" id="{0E05CEB3-4A6A-8E0B-745C-C2F5BF6D0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"/>
          <a:stretch/>
        </p:blipFill>
        <p:spPr>
          <a:xfrm>
            <a:off x="8432635" y="4248136"/>
            <a:ext cx="3225965" cy="2263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E341D-DB38-B8EE-F20F-E7E979E505A1}"/>
              </a:ext>
            </a:extLst>
          </p:cNvPr>
          <p:cNvSpPr txBox="1"/>
          <p:nvPr/>
        </p:nvSpPr>
        <p:spPr>
          <a:xfrm>
            <a:off x="10017459" y="64491"/>
            <a:ext cx="2091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Current as of June 2024</a:t>
            </a:r>
          </a:p>
        </p:txBody>
      </p:sp>
    </p:spTree>
    <p:extLst>
      <p:ext uri="{BB962C8B-B14F-4D97-AF65-F5344CB8AC3E}">
        <p14:creationId xmlns:p14="http://schemas.microsoft.com/office/powerpoint/2010/main" val="285707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29AA-355C-5895-50FF-555ECA3F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METHANE MODIFIERS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A1F6-8FD2-93EB-06EB-49E0B464D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9768" y="2360757"/>
            <a:ext cx="5302672" cy="44462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ffectLst/>
                <a:ea typeface="Times New Roman" panose="02020603050405020304" pitchFamily="18" charset="0"/>
              </a:rPr>
              <a:t>Essential oils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ea typeface="Times New Roman" panose="02020603050405020304" pitchFamily="18" charset="0"/>
              </a:rPr>
              <a:t>V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olatile oils that give plants and spices their specific odors and colors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Negatively effect cell membranes of gram-positive bacteria and protozoa which produce hydrogen</a:t>
            </a:r>
            <a:endParaRPr lang="en-US" sz="2200" b="1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dirty="0" err="1">
                <a:effectLst/>
                <a:ea typeface="Times New Roman" panose="02020603050405020304" pitchFamily="18" charset="0"/>
              </a:rPr>
              <a:t>Agolin</a:t>
            </a:r>
            <a:r>
              <a:rPr lang="en-US" sz="2200" b="1" dirty="0">
                <a:effectLst/>
                <a:ea typeface="Times New Roman" panose="02020603050405020304" pitchFamily="18" charset="0"/>
              </a:rPr>
              <a:t> Ruminant</a:t>
            </a:r>
            <a:r>
              <a:rPr lang="en-US" sz="2200" b="1" baseline="30000" dirty="0">
                <a:effectLst/>
                <a:ea typeface="Times New Roman" panose="02020603050405020304" pitchFamily="18" charset="0"/>
              </a:rPr>
              <a:t>®</a:t>
            </a:r>
            <a:r>
              <a:rPr lang="en-US" sz="22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is a combination of highly concentrated extracts of coriander, clove, and </a:t>
            </a:r>
            <a:r>
              <a:rPr lang="en-US" sz="2200" dirty="0">
                <a:ea typeface="Times New Roman" panose="02020603050405020304" pitchFamily="18" charset="0"/>
              </a:rPr>
              <a:t>geranium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200" b="1" dirty="0" err="1">
                <a:effectLst/>
                <a:ea typeface="Times New Roman" panose="02020603050405020304" pitchFamily="18" charset="0"/>
              </a:rPr>
              <a:t>Mootral</a:t>
            </a:r>
            <a:r>
              <a:rPr lang="en-US" sz="2200" b="1" baseline="30000" dirty="0">
                <a:effectLst/>
                <a:ea typeface="Times New Roman" panose="02020603050405020304" pitchFamily="18" charset="0"/>
              </a:rPr>
              <a:t>®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is garlic and citrus-extract based.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22E4F-B729-C2BF-2209-8126BE4EC5D3}"/>
              </a:ext>
            </a:extLst>
          </p:cNvPr>
          <p:cNvSpPr txBox="1"/>
          <p:nvPr/>
        </p:nvSpPr>
        <p:spPr>
          <a:xfrm>
            <a:off x="472440" y="1273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INGREDIENTS THAT MAY REDUCE METHANE PRODUCED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278C9-68F5-AC49-9BFA-B37CB2E49607}"/>
              </a:ext>
            </a:extLst>
          </p:cNvPr>
          <p:cNvSpPr txBox="1"/>
          <p:nvPr/>
        </p:nvSpPr>
        <p:spPr>
          <a:xfrm>
            <a:off x="6514760" y="702951"/>
            <a:ext cx="5212080" cy="1200329"/>
          </a:xfrm>
          <a:prstGeom prst="rect">
            <a:avLst/>
          </a:prstGeom>
          <a:solidFill>
            <a:srgbClr val="92D050"/>
          </a:solidFill>
        </p:spPr>
        <p:txBody>
          <a:bodyPr wrap="square" lIns="90000" rIns="90000" rtlCol="0">
            <a:spAutoFit/>
          </a:bodyPr>
          <a:lstStyle/>
          <a:p>
            <a:pPr algn="ctr"/>
            <a:r>
              <a:rPr lang="en-US" dirty="0">
                <a:effectLst/>
                <a:ea typeface="Times New Roman" panose="02020603050405020304" pitchFamily="18" charset="0"/>
              </a:rPr>
              <a:t>If a feed additive is made up of “Generally Recognized as Safe” (GRAS) ingredients, under conditions of their </a:t>
            </a:r>
            <a:r>
              <a:rPr lang="en-US" dirty="0">
                <a:ea typeface="Times New Roman" panose="02020603050405020304" pitchFamily="18" charset="0"/>
              </a:rPr>
              <a:t>intended use, </a:t>
            </a:r>
            <a:r>
              <a:rPr lang="en-US" dirty="0">
                <a:effectLst/>
                <a:ea typeface="Times New Roman" panose="02020603050405020304" pitchFamily="18" charset="0"/>
              </a:rPr>
              <a:t>FDA approval is not necessary.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350B1B-CAAC-15C3-F73C-139C4575288A}"/>
              </a:ext>
            </a:extLst>
          </p:cNvPr>
          <p:cNvSpPr txBox="1">
            <a:spLocks/>
          </p:cNvSpPr>
          <p:nvPr/>
        </p:nvSpPr>
        <p:spPr>
          <a:xfrm>
            <a:off x="472442" y="1911792"/>
            <a:ext cx="5760717" cy="307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Tannins</a:t>
            </a: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Tannins are polymerized polyphenolic compounds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combine with proteins to form leather-like, indigestible substances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Tannins and tannin extracts inhibit fiber digestion and can reduce rumen hydrogen and methane production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4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5D0C8-8CFE-D1DE-6992-F54D7227E7DB}"/>
              </a:ext>
            </a:extLst>
          </p:cNvPr>
          <p:cNvSpPr/>
          <p:nvPr/>
        </p:nvSpPr>
        <p:spPr>
          <a:xfrm>
            <a:off x="472440" y="4983479"/>
            <a:ext cx="5623560" cy="138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FBFC58-EFCE-A1D0-EFC6-1F00C169E1ED}"/>
              </a:ext>
            </a:extLst>
          </p:cNvPr>
          <p:cNvSpPr txBox="1">
            <a:spLocks/>
          </p:cNvSpPr>
          <p:nvPr/>
        </p:nvSpPr>
        <p:spPr>
          <a:xfrm>
            <a:off x="472440" y="5013960"/>
            <a:ext cx="5623560" cy="135636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Scientific evidence on enteric methane mitigation for these options is inconclusive so more evidence is needed.</a:t>
            </a:r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D4DFB-87DA-46B3-A0CE-25E5AA294B6E}"/>
              </a:ext>
            </a:extLst>
          </p:cNvPr>
          <p:cNvSpPr txBox="1"/>
          <p:nvPr/>
        </p:nvSpPr>
        <p:spPr>
          <a:xfrm>
            <a:off x="10017459" y="64491"/>
            <a:ext cx="2091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Current as of June 2024</a:t>
            </a:r>
          </a:p>
        </p:txBody>
      </p:sp>
    </p:spTree>
    <p:extLst>
      <p:ext uri="{BB962C8B-B14F-4D97-AF65-F5344CB8AC3E}">
        <p14:creationId xmlns:p14="http://schemas.microsoft.com/office/powerpoint/2010/main" val="369956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2CE7FE-9814-6F10-19FB-80CE4A39CAA4}"/>
              </a:ext>
            </a:extLst>
          </p:cNvPr>
          <p:cNvSpPr/>
          <p:nvPr/>
        </p:nvSpPr>
        <p:spPr>
          <a:xfrm>
            <a:off x="0" y="5109029"/>
            <a:ext cx="12192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CC58D-2A8B-F0C4-1576-DD0D888B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A40B-BE10-07CA-2004-970A2782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53541"/>
            <a:ext cx="11298646" cy="3455488"/>
          </a:xfrm>
        </p:spPr>
        <p:txBody>
          <a:bodyPr>
            <a:normAutofit/>
          </a:bodyPr>
          <a:lstStyle/>
          <a:p>
            <a:pPr marL="278222" lvl="1" algn="l"/>
            <a:r>
              <a:rPr lang="en-US" dirty="0"/>
              <a:t>Introduce enteric methane and its importance as a source of greenhouse gas emissions</a:t>
            </a:r>
          </a:p>
          <a:p>
            <a:pPr marL="278222" lvl="1" algn="l"/>
            <a:r>
              <a:rPr lang="en-US" dirty="0"/>
              <a:t>Discuss the role of enteric methane reduction for a sustainable dairy industry</a:t>
            </a:r>
          </a:p>
          <a:p>
            <a:pPr marL="278222" lvl="1" algn="l"/>
            <a:r>
              <a:rPr lang="en-US" dirty="0"/>
              <a:t>Showcase current and future on-farm options for reducing enteric methane emissions</a:t>
            </a:r>
          </a:p>
          <a:p>
            <a:pPr marL="49622" lvl="1" indent="0" algn="l">
              <a:buNone/>
            </a:pPr>
            <a:endParaRPr lang="en-US" dirty="0">
              <a:solidFill>
                <a:srgbClr val="3B3737"/>
              </a:solidFill>
              <a:latin typeface="Aveni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FA957-A5AB-A9F9-B6EB-0B53BCE7D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410" y="2020484"/>
            <a:ext cx="4872487" cy="2656331"/>
          </a:xfrm>
        </p:spPr>
        <p:txBody>
          <a:bodyPr>
            <a:normAutofit/>
          </a:bodyPr>
          <a:lstStyle/>
          <a:p>
            <a:r>
              <a:rPr lang="en-US" dirty="0"/>
              <a:t>Long-term option</a:t>
            </a:r>
          </a:p>
          <a:p>
            <a:r>
              <a:rPr lang="en-US" dirty="0"/>
              <a:t>Permanent improvement</a:t>
            </a:r>
          </a:p>
          <a:p>
            <a:r>
              <a:rPr lang="en-US" dirty="0"/>
              <a:t>Research is ongoing into genomic indicators</a:t>
            </a:r>
          </a:p>
          <a:p>
            <a:r>
              <a:rPr lang="en-US" dirty="0"/>
              <a:t>This is a promising option that’s still in the development stage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DA9B5A-B919-26D3-E4F0-7272220943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r="47206"/>
          <a:stretch/>
        </p:blipFill>
        <p:spPr>
          <a:xfrm>
            <a:off x="6642082" y="0"/>
            <a:ext cx="5549918" cy="690597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9D254-D0EF-B629-DE95-9CC037F7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0F162-5BF7-2ECF-D703-FE902B65173D}"/>
              </a:ext>
            </a:extLst>
          </p:cNvPr>
          <p:cNvSpPr txBox="1"/>
          <p:nvPr/>
        </p:nvSpPr>
        <p:spPr>
          <a:xfrm>
            <a:off x="472440" y="1273493"/>
            <a:ext cx="555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/>
              <a:t>Breeding for lower methane production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01513D8-E8B1-E07D-6960-48DB4C7B9C6A}"/>
              </a:ext>
            </a:extLst>
          </p:cNvPr>
          <p:cNvSpPr/>
          <p:nvPr/>
        </p:nvSpPr>
        <p:spPr>
          <a:xfrm>
            <a:off x="-3" y="5008672"/>
            <a:ext cx="6481315" cy="1371600"/>
          </a:xfrm>
          <a:prstGeom prst="homePlate">
            <a:avLst/>
          </a:prstGeom>
          <a:solidFill>
            <a:srgbClr val="15235F">
              <a:alpha val="3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1DE39-4EDC-82FA-DBA9-D21B631608A6}"/>
              </a:ext>
            </a:extLst>
          </p:cNvPr>
          <p:cNvSpPr txBox="1"/>
          <p:nvPr/>
        </p:nvSpPr>
        <p:spPr>
          <a:xfrm>
            <a:off x="472440" y="5340529"/>
            <a:ext cx="530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timeline for this opportunity depends on marketplace demand and research!</a:t>
            </a:r>
          </a:p>
        </p:txBody>
      </p:sp>
    </p:spTree>
    <p:extLst>
      <p:ext uri="{BB962C8B-B14F-4D97-AF65-F5344CB8AC3E}">
        <p14:creationId xmlns:p14="http://schemas.microsoft.com/office/powerpoint/2010/main" val="121606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4799B-1E7C-70BE-2FD9-00348371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098" y="1843052"/>
            <a:ext cx="4594577" cy="317189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Research efforts are looking at both fast-acting and long-term options for reducing enteric methane emissions </a:t>
            </a:r>
          </a:p>
          <a:p>
            <a:r>
              <a:rPr lang="en-CA" dirty="0"/>
              <a:t>Development and adoption of future options will depend on research, regulatory approval, and consumer demand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C9823-65FF-DA4C-081B-E1E74533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OPTIONS SUMMARY</a:t>
            </a:r>
          </a:p>
        </p:txBody>
      </p:sp>
      <p:pic>
        <p:nvPicPr>
          <p:cNvPr id="5" name="Content Placeholder 4" descr="A blue cow with white crosses&#10;&#10;Description automatically generated">
            <a:extLst>
              <a:ext uri="{FF2B5EF4-FFF2-40B4-BE49-F238E27FC236}">
                <a16:creationId xmlns:a16="http://schemas.microsoft.com/office/drawing/2014/main" id="{6D1C232E-DB5D-EBF0-90E7-B4DE3F8BD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0262" y="139226"/>
            <a:ext cx="6089826" cy="62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5DCDBC-1D14-50FE-6128-0B9D0688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02631"/>
            <a:ext cx="10515600" cy="285273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9117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AF669C-9CC6-BC4C-CAF6-7881F817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834A80E-3DD6-C046-3E2E-3B147A842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98163"/>
              </p:ext>
            </p:extLst>
          </p:nvPr>
        </p:nvGraphicFramePr>
        <p:xfrm>
          <a:off x="472440" y="1417321"/>
          <a:ext cx="1118616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B022A5-5503-498F-E121-24C7CFAE4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50" y="2343223"/>
            <a:ext cx="966768" cy="573597"/>
          </a:xfrm>
          <a:prstGeom prst="rect">
            <a:avLst/>
          </a:prstGeom>
        </p:spPr>
      </p:pic>
      <p:pic>
        <p:nvPicPr>
          <p:cNvPr id="4" name="Picture 3" descr="A blue circle with text&#10;&#10;Description automatically generated with medium confidence">
            <a:extLst>
              <a:ext uri="{FF2B5EF4-FFF2-40B4-BE49-F238E27FC236}">
                <a16:creationId xmlns:a16="http://schemas.microsoft.com/office/drawing/2014/main" id="{11F4F666-3B4B-A1A5-B34E-AD599FB9F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94" y="2292816"/>
            <a:ext cx="730012" cy="674409"/>
          </a:xfrm>
          <a:prstGeom prst="rect">
            <a:avLst/>
          </a:prstGeom>
        </p:spPr>
      </p:pic>
      <p:pic>
        <p:nvPicPr>
          <p:cNvPr id="5" name="Picture 4" descr="A blue and black cloud with a arrow&#10;&#10;Description automatically generated">
            <a:extLst>
              <a:ext uri="{FF2B5EF4-FFF2-40B4-BE49-F238E27FC236}">
                <a16:creationId xmlns:a16="http://schemas.microsoft.com/office/drawing/2014/main" id="{F3309795-A6B2-3C75-8770-65AED15A09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45" y="1987567"/>
            <a:ext cx="1284905" cy="12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E570-E523-8195-8179-1C87506C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AGENDA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424D-21DE-8504-87AD-AF512288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14463"/>
            <a:ext cx="3975847" cy="4772659"/>
          </a:xfrm>
        </p:spPr>
        <p:txBody>
          <a:bodyPr>
            <a:normAutofit/>
          </a:bodyPr>
          <a:lstStyle/>
          <a:p>
            <a:r>
              <a:rPr lang="en-US" dirty="0"/>
              <a:t>Methane Basics</a:t>
            </a:r>
          </a:p>
          <a:p>
            <a:r>
              <a:rPr lang="en-US" dirty="0"/>
              <a:t>Enteric Methane and Sustainability</a:t>
            </a:r>
          </a:p>
          <a:p>
            <a:r>
              <a:rPr lang="en-US" dirty="0"/>
              <a:t>Current Options for Emission Reduction</a:t>
            </a:r>
          </a:p>
          <a:p>
            <a:r>
              <a:rPr lang="en-US" dirty="0"/>
              <a:t>Future Options for Emission Reduction</a:t>
            </a:r>
          </a:p>
          <a:p>
            <a:r>
              <a:rPr lang="en-US" dirty="0"/>
              <a:t>Key Takeaways</a:t>
            </a:r>
          </a:p>
        </p:txBody>
      </p:sp>
      <p:pic>
        <p:nvPicPr>
          <p:cNvPr id="7" name="Picture 6" descr="A group of cows standing in a field&#10;&#10;Description automatically generated">
            <a:extLst>
              <a:ext uri="{FF2B5EF4-FFF2-40B4-BE49-F238E27FC236}">
                <a16:creationId xmlns:a16="http://schemas.microsoft.com/office/drawing/2014/main" id="{862C0FD9-B03E-9A5E-3C81-F7AA1AEB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r="-1" b="956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521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38976-11FC-F3DC-1082-232365CE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/>
          <a:lstStyle/>
          <a:p>
            <a:r>
              <a:rPr lang="en-US" dirty="0"/>
              <a:t>Methane Basics</a:t>
            </a:r>
          </a:p>
        </p:txBody>
      </p:sp>
    </p:spTree>
    <p:extLst>
      <p:ext uri="{BB962C8B-B14F-4D97-AF65-F5344CB8AC3E}">
        <p14:creationId xmlns:p14="http://schemas.microsoft.com/office/powerpoint/2010/main" val="164643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0BFE4-1E64-C52B-12D3-8AAC9D734AC8}"/>
              </a:ext>
            </a:extLst>
          </p:cNvPr>
          <p:cNvSpPr/>
          <p:nvPr/>
        </p:nvSpPr>
        <p:spPr>
          <a:xfrm>
            <a:off x="0" y="2283038"/>
            <a:ext cx="5408972" cy="3243172"/>
          </a:xfrm>
          <a:prstGeom prst="rect">
            <a:avLst/>
          </a:prstGeom>
          <a:solidFill>
            <a:srgbClr val="9AB6D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CC760-C5FB-9BD3-5F1C-48CCBE67657F}"/>
              </a:ext>
            </a:extLst>
          </p:cNvPr>
          <p:cNvSpPr/>
          <p:nvPr/>
        </p:nvSpPr>
        <p:spPr>
          <a:xfrm>
            <a:off x="5745986" y="-338667"/>
            <a:ext cx="6626636" cy="778933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F0D214-0E31-BE56-8C57-97C36BF92EC4}"/>
              </a:ext>
            </a:extLst>
          </p:cNvPr>
          <p:cNvSpPr/>
          <p:nvPr/>
        </p:nvSpPr>
        <p:spPr>
          <a:xfrm>
            <a:off x="6008497" y="2823925"/>
            <a:ext cx="3087978" cy="3025534"/>
          </a:xfrm>
          <a:prstGeom prst="ellipse">
            <a:avLst/>
          </a:prstGeom>
          <a:solidFill>
            <a:srgbClr val="629DD1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032C5E-510C-4A0D-448F-A51969BAB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066" y="2627145"/>
            <a:ext cx="4872487" cy="2653800"/>
          </a:xfrm>
        </p:spPr>
        <p:txBody>
          <a:bodyPr>
            <a:normAutofit/>
          </a:bodyPr>
          <a:lstStyle/>
          <a:p>
            <a:r>
              <a:rPr lang="en-US" dirty="0"/>
              <a:t>Methane is a type of </a:t>
            </a:r>
            <a:r>
              <a:rPr lang="en-US" b="1" dirty="0"/>
              <a:t>greenhouse gas</a:t>
            </a:r>
            <a:r>
              <a:rPr lang="en-US" dirty="0"/>
              <a:t> (GHG) </a:t>
            </a:r>
          </a:p>
          <a:p>
            <a:r>
              <a:rPr lang="en-US" dirty="0"/>
              <a:t>GHGs trap heat from the sun, just like a greenhouse does</a:t>
            </a:r>
          </a:p>
          <a:p>
            <a:r>
              <a:rPr lang="en-US" dirty="0"/>
              <a:t>Warmer global temperatures and volatile weather patterns affect us all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E6E0602-9084-057C-153F-2C16FC0B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What is methane</a:t>
            </a:r>
            <a:r>
              <a:rPr lang="en-US" dirty="0"/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Graphic 15" descr="Sun with solid fill">
            <a:extLst>
              <a:ext uri="{FF2B5EF4-FFF2-40B4-BE49-F238E27FC236}">
                <a16:creationId xmlns:a16="http://schemas.microsoft.com/office/drawing/2014/main" id="{7787059E-0156-380E-06C4-12E099CEE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3702" y="518115"/>
            <a:ext cx="1425970" cy="1394178"/>
          </a:xfrm>
          <a:prstGeom prst="rect">
            <a:avLst/>
          </a:prstGeom>
        </p:spPr>
      </p:pic>
      <p:pic>
        <p:nvPicPr>
          <p:cNvPr id="4" name="Picture 3" descr="A blue and black circle with a world map in the middle&#10;&#10;Description automatically generated">
            <a:extLst>
              <a:ext uri="{FF2B5EF4-FFF2-40B4-BE49-F238E27FC236}">
                <a16:creationId xmlns:a16="http://schemas.microsoft.com/office/drawing/2014/main" id="{78CDBDCA-D87A-8813-C9AF-E9BB5BFF2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76" y="2943756"/>
            <a:ext cx="2769625" cy="2769625"/>
          </a:xfrm>
          <a:prstGeom prst="rect">
            <a:avLst/>
          </a:prstGeom>
        </p:spPr>
      </p:pic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16AD7538-76DD-1882-1CA9-297D7F2380E4}"/>
              </a:ext>
            </a:extLst>
          </p:cNvPr>
          <p:cNvSpPr/>
          <p:nvPr/>
        </p:nvSpPr>
        <p:spPr>
          <a:xfrm rot="3349366">
            <a:off x="8298027" y="3542543"/>
            <a:ext cx="589409" cy="469815"/>
          </a:xfrm>
          <a:prstGeom prst="curvedDownArrow">
            <a:avLst>
              <a:gd name="adj1" fmla="val 25000"/>
              <a:gd name="adj2" fmla="val 64158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9D5D1261-840D-79AB-7903-41428301D27D}"/>
              </a:ext>
            </a:extLst>
          </p:cNvPr>
          <p:cNvSpPr/>
          <p:nvPr/>
        </p:nvSpPr>
        <p:spPr>
          <a:xfrm rot="19134846">
            <a:off x="7735963" y="2349029"/>
            <a:ext cx="3331492" cy="23546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99ADB9DE-4D80-BE7D-03F0-7859E4857D05}"/>
              </a:ext>
            </a:extLst>
          </p:cNvPr>
          <p:cNvSpPr/>
          <p:nvPr/>
        </p:nvSpPr>
        <p:spPr>
          <a:xfrm rot="19197155">
            <a:off x="8184489" y="3059453"/>
            <a:ext cx="3546618" cy="25441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EA0A79E5-733B-EB87-28FE-5156B50CE0FD}"/>
              </a:ext>
            </a:extLst>
          </p:cNvPr>
          <p:cNvSpPr/>
          <p:nvPr/>
        </p:nvSpPr>
        <p:spPr>
          <a:xfrm rot="6251296">
            <a:off x="8392869" y="4496068"/>
            <a:ext cx="589409" cy="469815"/>
          </a:xfrm>
          <a:prstGeom prst="curvedDownArrow">
            <a:avLst>
              <a:gd name="adj1" fmla="val 25000"/>
              <a:gd name="adj2" fmla="val 64158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06EB40F6-692F-F01E-6DD5-F77CE3C0C00E}"/>
              </a:ext>
            </a:extLst>
          </p:cNvPr>
          <p:cNvSpPr/>
          <p:nvPr/>
        </p:nvSpPr>
        <p:spPr>
          <a:xfrm rot="7890668">
            <a:off x="7612446" y="2683373"/>
            <a:ext cx="1950171" cy="120078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8F195B-CCBE-E087-383F-B1DBE60DF1CE}"/>
              </a:ext>
            </a:extLst>
          </p:cNvPr>
          <p:cNvSpPr txBox="1"/>
          <p:nvPr/>
        </p:nvSpPr>
        <p:spPr>
          <a:xfrm>
            <a:off x="7218868" y="5227422"/>
            <a:ext cx="84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GHGs</a:t>
            </a:r>
          </a:p>
        </p:txBody>
      </p:sp>
    </p:spTree>
    <p:extLst>
      <p:ext uri="{BB962C8B-B14F-4D97-AF65-F5344CB8AC3E}">
        <p14:creationId xmlns:p14="http://schemas.microsoft.com/office/powerpoint/2010/main" val="265001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27384CE-C39D-FE73-15FA-A3229032B727}"/>
              </a:ext>
            </a:extLst>
          </p:cNvPr>
          <p:cNvSpPr/>
          <p:nvPr/>
        </p:nvSpPr>
        <p:spPr>
          <a:xfrm>
            <a:off x="8283386" y="2127537"/>
            <a:ext cx="3125787" cy="3101831"/>
          </a:xfrm>
          <a:prstGeom prst="ellipse">
            <a:avLst/>
          </a:prstGeom>
          <a:solidFill>
            <a:srgbClr val="4672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2C3BC9-DAC7-69CE-0A6B-DABEB77EBED3}"/>
              </a:ext>
            </a:extLst>
          </p:cNvPr>
          <p:cNvSpPr/>
          <p:nvPr/>
        </p:nvSpPr>
        <p:spPr>
          <a:xfrm>
            <a:off x="4609306" y="2127536"/>
            <a:ext cx="3125787" cy="3101831"/>
          </a:xfrm>
          <a:prstGeom prst="ellipse">
            <a:avLst/>
          </a:prstGeom>
          <a:solidFill>
            <a:srgbClr val="4672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89AD97-245D-49E4-E90E-FEE00D01A962}"/>
              </a:ext>
            </a:extLst>
          </p:cNvPr>
          <p:cNvSpPr/>
          <p:nvPr/>
        </p:nvSpPr>
        <p:spPr>
          <a:xfrm>
            <a:off x="4612480" y="3756169"/>
            <a:ext cx="3122613" cy="3101831"/>
          </a:xfrm>
          <a:prstGeom prst="rect">
            <a:avLst/>
          </a:prstGeom>
          <a:solidFill>
            <a:srgbClr val="467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722DF-E8EE-0712-D1AF-1B126638C260}"/>
              </a:ext>
            </a:extLst>
          </p:cNvPr>
          <p:cNvSpPr/>
          <p:nvPr/>
        </p:nvSpPr>
        <p:spPr>
          <a:xfrm>
            <a:off x="8289288" y="3756169"/>
            <a:ext cx="3122613" cy="3101831"/>
          </a:xfrm>
          <a:prstGeom prst="rect">
            <a:avLst/>
          </a:prstGeom>
          <a:solidFill>
            <a:srgbClr val="467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CC97C5-D593-0AC4-DF04-3D35B44C7F36}"/>
              </a:ext>
            </a:extLst>
          </p:cNvPr>
          <p:cNvSpPr/>
          <p:nvPr/>
        </p:nvSpPr>
        <p:spPr>
          <a:xfrm>
            <a:off x="838199" y="2127537"/>
            <a:ext cx="3125787" cy="3101831"/>
          </a:xfrm>
          <a:prstGeom prst="ellipse">
            <a:avLst/>
          </a:prstGeom>
          <a:solidFill>
            <a:srgbClr val="4672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BCD12-85EF-123A-808A-CC21B8B0E7AB}"/>
              </a:ext>
            </a:extLst>
          </p:cNvPr>
          <p:cNvSpPr/>
          <p:nvPr/>
        </p:nvSpPr>
        <p:spPr>
          <a:xfrm>
            <a:off x="839787" y="3756169"/>
            <a:ext cx="3122613" cy="3101831"/>
          </a:xfrm>
          <a:prstGeom prst="rect">
            <a:avLst/>
          </a:prstGeom>
          <a:solidFill>
            <a:srgbClr val="467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032C5E-510C-4A0D-448F-A51969BA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4398753"/>
            <a:ext cx="3122613" cy="133815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Enteric methane is methane produced by </a:t>
            </a:r>
            <a:r>
              <a:rPr lang="en-US" sz="2400" b="1" dirty="0">
                <a:solidFill>
                  <a:schemeClr val="bg1"/>
                </a:solidFill>
              </a:rPr>
              <a:t>ruminants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EDDED1-B28F-B064-B7BE-8D0BD8D35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80658" y="4398753"/>
            <a:ext cx="3072001" cy="1343321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by-product of this fermentation process is </a:t>
            </a:r>
            <a:r>
              <a:rPr lang="en-US" sz="2400" b="1" dirty="0">
                <a:solidFill>
                  <a:schemeClr val="bg1"/>
                </a:solidFill>
              </a:rPr>
              <a:t>methane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6521A1-7682-C1ED-BCE1-3E866C6F57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6578" y="4398753"/>
            <a:ext cx="3128515" cy="133815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Ruminants rely on microbial </a:t>
            </a:r>
            <a:r>
              <a:rPr lang="en-US" sz="2400" b="1" dirty="0">
                <a:solidFill>
                  <a:schemeClr val="bg1"/>
                </a:solidFill>
              </a:rPr>
              <a:t>fermentation</a:t>
            </a:r>
            <a:r>
              <a:rPr lang="en-US" sz="2400" dirty="0">
                <a:solidFill>
                  <a:schemeClr val="bg1"/>
                </a:solidFill>
              </a:rPr>
              <a:t> to digest food </a:t>
            </a:r>
          </a:p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E6E0602-9084-057C-153F-2C16FC0B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What is </a:t>
            </a:r>
            <a:r>
              <a:rPr lang="en-US" u="sng" cap="all" dirty="0"/>
              <a:t>enteric</a:t>
            </a:r>
            <a:r>
              <a:rPr lang="en-US" cap="all" dirty="0"/>
              <a:t> methane</a:t>
            </a:r>
            <a:r>
              <a:rPr lang="en-US" dirty="0"/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7DE6-F203-727D-F0D4-9B22C44D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30" y="2623464"/>
            <a:ext cx="1612524" cy="956733"/>
          </a:xfrm>
          <a:prstGeom prst="rect">
            <a:avLst/>
          </a:prstGeom>
        </p:spPr>
      </p:pic>
      <p:pic>
        <p:nvPicPr>
          <p:cNvPr id="4" name="Picture 3" descr="A blue circle with text&#10;&#10;Description automatically generated with medium confidence">
            <a:extLst>
              <a:ext uri="{FF2B5EF4-FFF2-40B4-BE49-F238E27FC236}">
                <a16:creationId xmlns:a16="http://schemas.microsoft.com/office/drawing/2014/main" id="{2E068A87-2821-808A-E981-8639ED963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86" y="2524967"/>
            <a:ext cx="1248585" cy="1153484"/>
          </a:xfrm>
          <a:prstGeom prst="rect">
            <a:avLst/>
          </a:prstGeom>
        </p:spPr>
      </p:pic>
      <p:pic>
        <p:nvPicPr>
          <p:cNvPr id="5" name="Picture 4" descr="A blue line drawing of a cow&#10;&#10;Description automatically generated">
            <a:extLst>
              <a:ext uri="{FF2B5EF4-FFF2-40B4-BE49-F238E27FC236}">
                <a16:creationId xmlns:a16="http://schemas.microsoft.com/office/drawing/2014/main" id="{BF7630C9-ACE3-79AA-CE3E-665CB923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37" y="1989876"/>
            <a:ext cx="2223910" cy="22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006AE-9D48-2C16-4733-2FFFB298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Enteric Methane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50565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AB0BCBE-2CCA-7D89-FBF0-983AFFA7E4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854921"/>
              </p:ext>
            </p:extLst>
          </p:nvPr>
        </p:nvGraphicFramePr>
        <p:xfrm>
          <a:off x="853036" y="1835784"/>
          <a:ext cx="10675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7A4A672-9CAA-AB83-4E47-9B8A702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Why does enteric methane matter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80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6AA50-BD4F-24D0-17BE-F04BF006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066" y="1480352"/>
            <a:ext cx="6295868" cy="602616"/>
          </a:xfrm>
        </p:spPr>
        <p:txBody>
          <a:bodyPr>
            <a:normAutofit fontScale="92500"/>
          </a:bodyPr>
          <a:lstStyle/>
          <a:p>
            <a:r>
              <a:rPr lang="en-US" dirty="0"/>
              <a:t>Overall US Agricultural Emissions Comparison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F37272-E92B-CA77-5213-B937E7D9B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818" b="602"/>
          <a:stretch/>
        </p:blipFill>
        <p:spPr>
          <a:xfrm>
            <a:off x="1605946" y="2289827"/>
            <a:ext cx="8919148" cy="3609963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9F9FFAC-452E-0AEC-D26C-9E5CC842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How does enteric methane compare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BF102-1126-BCE0-4947-3975F101FD3C}"/>
              </a:ext>
            </a:extLst>
          </p:cNvPr>
          <p:cNvSpPr txBox="1"/>
          <p:nvPr/>
        </p:nvSpPr>
        <p:spPr>
          <a:xfrm>
            <a:off x="0" y="649255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rgbClr val="3F3F3F"/>
                </a:solidFill>
                <a:effectLst/>
              </a:rPr>
              <a:t>United States Environmental Protection Agency. 2024.</a:t>
            </a:r>
            <a:r>
              <a:rPr lang="en-CA" sz="900" dirty="0">
                <a:solidFill>
                  <a:srgbClr val="3F3F3F"/>
                </a:solidFill>
              </a:rPr>
              <a:t> </a:t>
            </a:r>
            <a:r>
              <a:rPr lang="en-CA" sz="900" dirty="0">
                <a:solidFill>
                  <a:srgbClr val="3F3F3F"/>
                </a:solidFill>
                <a:effectLst/>
              </a:rPr>
              <a:t>Draft Inventory of U.S. Greenhouse Gas Emissions and Sinks: 1990-2022. https://www.epa.gov/ghgemissions/draft-inventory-us-greenhouse-gas-emissions-and-sinks-1990-2022.</a:t>
            </a:r>
          </a:p>
        </p:txBody>
      </p:sp>
    </p:spTree>
    <p:extLst>
      <p:ext uri="{BB962C8B-B14F-4D97-AF65-F5344CB8AC3E}">
        <p14:creationId xmlns:p14="http://schemas.microsoft.com/office/powerpoint/2010/main" val="7210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8F0C3601E946B0A37AA7C49D48AD" ma:contentTypeVersion="15" ma:contentTypeDescription="Create a new document." ma:contentTypeScope="" ma:versionID="1668bb297f17ea272f352da0ec09b63f">
  <xsd:schema xmlns:xsd="http://www.w3.org/2001/XMLSchema" xmlns:xs="http://www.w3.org/2001/XMLSchema" xmlns:p="http://schemas.microsoft.com/office/2006/metadata/properties" xmlns:ns2="200bb5aa-24da-4197-8ff1-9c3fc5df26ab" xmlns:ns3="601f9a13-8767-44f0-bb39-e04efc86c65f" targetNamespace="http://schemas.microsoft.com/office/2006/metadata/properties" ma:root="true" ma:fieldsID="cb9d4eddb2e0294b3b3b9fc61af84680" ns2:_="" ns3:_="">
    <xsd:import namespace="200bb5aa-24da-4197-8ff1-9c3fc5df26ab"/>
    <xsd:import namespace="601f9a13-8767-44f0-bb39-e04efc86c6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bb5aa-24da-4197-8ff1-9c3fc5df2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f34ef8f-05f6-4be7-bce8-e0a45587f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f9a13-8767-44f0-bb39-e04efc86c6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c5421b-903b-4898-8b68-8821218ce223}" ma:internalName="TaxCatchAll" ma:showField="CatchAllData" ma:web="601f9a13-8767-44f0-bb39-e04efc86c6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9D59E-5DD3-4D68-9226-819FEBE3D3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8BD5A-17BE-4435-81CF-A5AED8A99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bb5aa-24da-4197-8ff1-9c3fc5df26ab"/>
    <ds:schemaRef ds:uri="601f9a13-8767-44f0-bb39-e04efc86c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20499</TotalTime>
  <Words>1024</Words>
  <Application>Microsoft Office PowerPoint</Application>
  <PresentationFormat>Widescreen</PresentationFormat>
  <Paragraphs>135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ExtraBold</vt:lpstr>
      <vt:lpstr>Arial</vt:lpstr>
      <vt:lpstr>Avenir</vt:lpstr>
      <vt:lpstr>Calibri</vt:lpstr>
      <vt:lpstr>Times New Roman</vt:lpstr>
      <vt:lpstr>Office Theme</vt:lpstr>
      <vt:lpstr>A Guide to Managing Enteric Methane Emissions</vt:lpstr>
      <vt:lpstr>OBJECTIVE</vt:lpstr>
      <vt:lpstr>AGENDA</vt:lpstr>
      <vt:lpstr>Methane Basics</vt:lpstr>
      <vt:lpstr>What is methane?</vt:lpstr>
      <vt:lpstr>What is enteric methane?</vt:lpstr>
      <vt:lpstr>Enteric Methane and Sustainability</vt:lpstr>
      <vt:lpstr>Why does enteric methane matter?</vt:lpstr>
      <vt:lpstr>How does enteric methane compare?</vt:lpstr>
      <vt:lpstr>How does enteric methane compare?</vt:lpstr>
      <vt:lpstr>Current Options for Emission Reduction</vt:lpstr>
      <vt:lpstr>Measuring Emission Reductions</vt:lpstr>
      <vt:lpstr>Animal Management</vt:lpstr>
      <vt:lpstr>NUTRITION</vt:lpstr>
      <vt:lpstr>CURRENT OPTIONS SUMMARY</vt:lpstr>
      <vt:lpstr>PowerPoint Presentation</vt:lpstr>
      <vt:lpstr>FEED ADDITIVES</vt:lpstr>
      <vt:lpstr>METHANE INHIBITORS </vt:lpstr>
      <vt:lpstr>METHANE MODIFIERS</vt:lpstr>
      <vt:lpstr>GENETICS</vt:lpstr>
      <vt:lpstr>FUTURE OPTIONS SUMMARY</vt:lpstr>
      <vt:lpstr>Conclusion</vt:lpstr>
      <vt:lpstr>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for Dairy Conservation Practices</dc:title>
  <dc:subject/>
  <dc:creator>Hilshey, Bridgett</dc:creator>
  <cp:keywords/>
  <dc:description/>
  <cp:lastModifiedBy>Lisa McClintock</cp:lastModifiedBy>
  <cp:revision>75</cp:revision>
  <dcterms:created xsi:type="dcterms:W3CDTF">2024-03-14T20:10:15Z</dcterms:created>
  <dcterms:modified xsi:type="dcterms:W3CDTF">2024-11-07T14:58:53Z</dcterms:modified>
  <cp:category/>
</cp:coreProperties>
</file>